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5" r:id="rId3"/>
    <p:sldId id="296" r:id="rId4"/>
    <p:sldId id="29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2" r:id="rId16"/>
    <p:sldId id="273" r:id="rId17"/>
    <p:sldId id="282" r:id="rId18"/>
    <p:sldId id="302" r:id="rId19"/>
    <p:sldId id="268" r:id="rId20"/>
    <p:sldId id="269" r:id="rId21"/>
    <p:sldId id="270" r:id="rId22"/>
    <p:sldId id="271" r:id="rId23"/>
    <p:sldId id="274" r:id="rId24"/>
    <p:sldId id="275" r:id="rId25"/>
    <p:sldId id="276" r:id="rId26"/>
    <p:sldId id="277" r:id="rId27"/>
    <p:sldId id="298" r:id="rId28"/>
    <p:sldId id="278" r:id="rId29"/>
    <p:sldId id="279" r:id="rId30"/>
    <p:sldId id="280" r:id="rId31"/>
    <p:sldId id="281" r:id="rId32"/>
    <p:sldId id="287" r:id="rId33"/>
    <p:sldId id="288" r:id="rId34"/>
    <p:sldId id="284" r:id="rId35"/>
    <p:sldId id="285" r:id="rId36"/>
    <p:sldId id="294" r:id="rId37"/>
    <p:sldId id="286" r:id="rId38"/>
    <p:sldId id="301" r:id="rId39"/>
    <p:sldId id="300" r:id="rId40"/>
    <p:sldId id="290" r:id="rId41"/>
    <p:sldId id="299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ather.com/maps/ustemperaturemap" TargetMode="External"/><Relationship Id="rId2" Type="http://schemas.openxmlformats.org/officeDocument/2006/relationships/hyperlink" Target="http://www.weather.com/maps/currentusweath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ndyty.com/?38.557,-97.635,5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livescience.com/27825-jet-stream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thisiscolossal.com/2014/05/supercell-thunderstorm-timelapse-over-kansa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1999_Sydney_hailstorm" TargetMode="External"/><Relationship Id="rId7" Type="http://schemas.openxmlformats.org/officeDocument/2006/relationships/hyperlink" Target="https://www.wunderground.com/cat6/record-hailstorms-and-hailstones-us" TargetMode="External"/><Relationship Id="rId2" Type="http://schemas.openxmlformats.org/officeDocument/2006/relationships/hyperlink" Target="http://en.blitzortung.org/live_lightning_maps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tlasobscura.com/articles/hail-no-an-account-of-the-worlds-biggest-deadliest-hailstorms" TargetMode="External"/><Relationship Id="rId5" Type="http://schemas.openxmlformats.org/officeDocument/2006/relationships/hyperlink" Target="https://www.severe-weather.eu/theory/hail-world-records-the-biggest-heaviest-and-deadliest-hail/" TargetMode="External"/><Relationship Id="rId4" Type="http://schemas.openxmlformats.org/officeDocument/2006/relationships/hyperlink" Target="https://www.newsmax.com/fastfeatures/hail-deadliest-storms/2016/07/08/id/737837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AQpSHsgUcNt6uCOjpgD8kw" TargetMode="External"/><Relationship Id="rId2" Type="http://schemas.openxmlformats.org/officeDocument/2006/relationships/hyperlink" Target="https://www.youtube.com/watch?v=XMF22_MEMJU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54XJsaAwFA" TargetMode="External"/><Relationship Id="rId2" Type="http://schemas.openxmlformats.org/officeDocument/2006/relationships/hyperlink" Target="https://www.youtube.com/watch?v=CpxblAR3Ro0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lscience.com/technology/this-incredible-video-lets-you-see-what-it-looks-like-inside-a-tornado/" TargetMode="External"/><Relationship Id="rId2" Type="http://schemas.openxmlformats.org/officeDocument/2006/relationships/hyperlink" Target="http://www.ustornadoes.com/2013/07/25/from-domestic-to-international-tornadoes-around-the-world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Frontal Precipitation/weather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09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OK.  How to tie these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2010.atmos.uiuc.edu/guides/mtr/af/frnts/gifs/ofdef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665" y="1691886"/>
            <a:ext cx="5299113" cy="506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320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learner.org/jnorth/images/graphics/u-z/weather10059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19" y="238991"/>
            <a:ext cx="8480815" cy="530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738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atmos.washington.edu/2003Q3/101/notes/FrontExamples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4" y="0"/>
            <a:ext cx="9952066" cy="671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657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weather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http://www.weather.com/maps/currentusweather</a:t>
            </a:r>
            <a:endParaRPr lang="en-US" dirty="0"/>
          </a:p>
          <a:p>
            <a:r>
              <a:rPr lang="en-US" dirty="0">
                <a:hlinkClick r:id="rId3"/>
              </a:rPr>
              <a:t>http://www.weather.com/maps/ustemperaturemap</a:t>
            </a:r>
            <a:endParaRPr lang="en-US" dirty="0"/>
          </a:p>
          <a:p>
            <a:r>
              <a:rPr lang="en-US" dirty="0">
                <a:hlinkClick r:id="rId4"/>
              </a:rPr>
              <a:t>https://www.windyty.com/?38.557,-97.635,5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79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Convectional precipitation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Thunderstorms!</a:t>
            </a:r>
          </a:p>
          <a:p>
            <a:pPr lvl="1"/>
            <a:r>
              <a:rPr lang="en-US" dirty="0"/>
              <a:t>Thunder, lightning, hail?</a:t>
            </a:r>
          </a:p>
          <a:p>
            <a:r>
              <a:rPr lang="en-US" dirty="0"/>
              <a:t>Hurricanes</a:t>
            </a:r>
          </a:p>
          <a:p>
            <a:r>
              <a:rPr lang="en-US" dirty="0"/>
              <a:t>Tornados</a:t>
            </a:r>
          </a:p>
          <a:p>
            <a:r>
              <a:rPr lang="en-US" dirty="0"/>
              <a:t>ITCZ</a:t>
            </a:r>
          </a:p>
          <a:p>
            <a:endParaRPr lang="en-US" dirty="0"/>
          </a:p>
          <a:p>
            <a:r>
              <a:rPr lang="en-US" dirty="0"/>
              <a:t>Remember, winds spiral INTO low pressure cells.</a:t>
            </a:r>
          </a:p>
        </p:txBody>
      </p:sp>
    </p:spTree>
    <p:extLst>
      <p:ext uri="{BB962C8B-B14F-4D97-AF65-F5344CB8AC3E}">
        <p14:creationId xmlns:p14="http://schemas.microsoft.com/office/powerpoint/2010/main" val="1587686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upload.wikimedia.org/wikipedia/commons/c/c8/Thunderstorm_form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80" y="0"/>
            <a:ext cx="11694217" cy="596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637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srh.noaa.gov/jetstream/tstorms/images/multi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9" y="133638"/>
            <a:ext cx="11040336" cy="617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05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B7759D-0905-409B-9890-E2C6DB916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1740"/>
            <a:ext cx="12147733" cy="6476260"/>
          </a:xfrm>
        </p:spPr>
      </p:pic>
    </p:spTree>
    <p:extLst>
      <p:ext uri="{BB962C8B-B14F-4D97-AF65-F5344CB8AC3E}">
        <p14:creationId xmlns:p14="http://schemas.microsoft.com/office/powerpoint/2010/main" val="1214242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3669-B91F-4D37-A34B-6A048C444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6753" y="779928"/>
            <a:ext cx="1840658" cy="1317159"/>
          </a:xfrm>
        </p:spPr>
        <p:txBody>
          <a:bodyPr>
            <a:normAutofit fontScale="90000"/>
          </a:bodyPr>
          <a:lstStyle/>
          <a:p>
            <a:r>
              <a:rPr lang="en-US" dirty="0"/>
              <a:t>NB</a:t>
            </a:r>
            <a:br>
              <a:rPr lang="en-US" dirty="0"/>
            </a:br>
            <a:r>
              <a:rPr lang="en-US" dirty="0"/>
              <a:t>summer</a:t>
            </a:r>
            <a:br>
              <a:rPr lang="en-US" dirty="0"/>
            </a:br>
            <a:r>
              <a:rPr lang="en-US" dirty="0"/>
              <a:t>2022</a:t>
            </a:r>
          </a:p>
        </p:txBody>
      </p:sp>
      <p:pic>
        <p:nvPicPr>
          <p:cNvPr id="5" name="Content Placeholder 4" descr="A road with cars on it&#10;&#10;Description automatically generated with low confidence">
            <a:extLst>
              <a:ext uri="{FF2B5EF4-FFF2-40B4-BE49-F238E27FC236}">
                <a16:creationId xmlns:a16="http://schemas.microsoft.com/office/drawing/2014/main" id="{D8DC0393-1BFF-2A45-5EF9-0C2E39DA6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7052" y="-4455"/>
            <a:ext cx="9112440" cy="6862456"/>
          </a:xfrm>
        </p:spPr>
      </p:pic>
    </p:spTree>
    <p:extLst>
      <p:ext uri="{BB962C8B-B14F-4D97-AF65-F5344CB8AC3E}">
        <p14:creationId xmlns:p14="http://schemas.microsoft.com/office/powerpoint/2010/main" val="2937932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images.nationalgeographic.com/wpf/media-live/photos/000/276/custom/27678_1600x1200-wallpaper-cb12876073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9" y="0"/>
            <a:ext cx="9140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037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2F4EE-13AE-43F0-8BE6-99BC4035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3" y="0"/>
            <a:ext cx="3227387" cy="1039625"/>
          </a:xfrm>
        </p:spPr>
        <p:txBody>
          <a:bodyPr/>
          <a:lstStyle/>
          <a:p>
            <a:r>
              <a:rPr lang="en-US" dirty="0"/>
              <a:t>Jet Stream.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4153C-90A3-405D-97A0-75A313193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32" y="1150143"/>
            <a:ext cx="9905999" cy="3541714"/>
          </a:xfrm>
        </p:spPr>
        <p:txBody>
          <a:bodyPr/>
          <a:lstStyle/>
          <a:p>
            <a:r>
              <a:rPr lang="en-US" dirty="0"/>
              <a:t>“river” of high winds (up to 200mph)</a:t>
            </a:r>
          </a:p>
          <a:p>
            <a:r>
              <a:rPr lang="en-US" dirty="0"/>
              <a:t>9-16KM up (more or less at the tropopause)</a:t>
            </a:r>
          </a:p>
          <a:p>
            <a:r>
              <a:rPr lang="en-US" dirty="0"/>
              <a:t>The strongest form the border between warmer temperate air moving north and cold polar air heading south – the polar front.  Which influences US weather bigly.</a:t>
            </a:r>
          </a:p>
          <a:p>
            <a:r>
              <a:rPr lang="en-US" dirty="0"/>
              <a:t>More info at </a:t>
            </a:r>
            <a:r>
              <a:rPr lang="en-US" dirty="0">
                <a:hlinkClick r:id="rId2"/>
              </a:rPr>
              <a:t>https://www.livescience.com/27825-jet-stream.html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E46BA1-51E6-483C-9D5E-2B5F4CCE2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4312310"/>
            <a:ext cx="4419600" cy="254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45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physicalgeography.net/fundamentals/images/thunderst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21" y="25400"/>
            <a:ext cx="10461710" cy="674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247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076" y="98700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http://www.thisiscolossal.com/2014/05/supercell-thunderstorm-timelapse-over-kansas/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thisiscolossal.com/wp-content/uploads/2014/05/storm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508" y="1020488"/>
            <a:ext cx="9836289" cy="552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224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s://i.ytimg.com/vi/M0Ds6feVPDA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57" y="0"/>
            <a:ext cx="11475828" cy="645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536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 descr="http://www.physicalgeography.net/fundamentals/images/TstormFreq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84" y="41564"/>
            <a:ext cx="9948561" cy="679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754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http://4.bp.blogspot.com/-v9mePP9shN4/UeIr7aV4fYI/AAAAAAAAR18/fNH2iPIjZwI/s1600/Annual_severe_thunderstorm_watch_frequency_in_the_United_Stat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3" y="0"/>
            <a:ext cx="9125802" cy="684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775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www.vaisala.com/VaisalaImages/Lightning/avg_fd_2005-2014_CONUS_2km_gr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0" y="0"/>
            <a:ext cx="11645778" cy="644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153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FA5069-4F17-4966-9EE9-D4F17CF4E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2699" y="-1"/>
            <a:ext cx="6839875" cy="6839875"/>
          </a:xfrm>
        </p:spPr>
      </p:pic>
    </p:spTree>
    <p:extLst>
      <p:ext uri="{BB962C8B-B14F-4D97-AF65-F5344CB8AC3E}">
        <p14:creationId xmlns:p14="http://schemas.microsoft.com/office/powerpoint/2010/main" val="906977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0603-D6E7-4746-878F-B18A44F5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3C964-F292-4F12-80D2-AFADF02FA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http://en.blitzortung.org/live_lightning_maps.php</a:t>
            </a:r>
            <a:endParaRPr lang="en-US" dirty="0"/>
          </a:p>
          <a:p>
            <a:r>
              <a:rPr lang="en-US" dirty="0">
                <a:hlinkClick r:id="rId3"/>
              </a:rPr>
              <a:t>https://en.wikipedia.org/wiki/1999_Sydney_hailstorm</a:t>
            </a:r>
            <a:endParaRPr lang="en-US" dirty="0"/>
          </a:p>
          <a:p>
            <a:r>
              <a:rPr lang="en-US" dirty="0">
                <a:hlinkClick r:id="rId4"/>
              </a:rPr>
              <a:t>https://www.newsmax.com/fastfeatures/hail-deadliest-storms/2016/07/08/id/737837/</a:t>
            </a:r>
            <a:endParaRPr lang="en-US" dirty="0"/>
          </a:p>
          <a:p>
            <a:r>
              <a:rPr lang="en-US" dirty="0">
                <a:hlinkClick r:id="rId5"/>
              </a:rPr>
              <a:t>https://www.severe-weather.eu/theory/hail-world-records-the-biggest-heaviest-and-deadliest-hail/</a:t>
            </a:r>
            <a:endParaRPr lang="en-US" dirty="0"/>
          </a:p>
          <a:p>
            <a:r>
              <a:rPr lang="en-US" dirty="0">
                <a:hlinkClick r:id="rId6"/>
              </a:rPr>
              <a:t>https://www.atlasobscura.com/articles/hail-no-an-account-of-the-worlds-biggest-deadliest-hailstorms</a:t>
            </a:r>
            <a:endParaRPr lang="en-US" dirty="0"/>
          </a:p>
          <a:p>
            <a:r>
              <a:rPr lang="en-US" dirty="0">
                <a:hlinkClick r:id="rId7"/>
              </a:rPr>
              <a:t>https://www.wunderground.com/cat6/record-hailstorms-and-hailstones-us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62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Tornados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Associated with intense thunderstorms</a:t>
            </a:r>
          </a:p>
          <a:p>
            <a:r>
              <a:rPr lang="en-US" dirty="0"/>
              <a:t>Extreme low pressure (the lowest)</a:t>
            </a:r>
          </a:p>
          <a:p>
            <a:r>
              <a:rPr lang="en-US" dirty="0"/>
              <a:t>Most – 110mph winds, 250’ across, might go a few miles.</a:t>
            </a:r>
          </a:p>
          <a:p>
            <a:r>
              <a:rPr lang="en-US" dirty="0"/>
              <a:t>Extremes – 300+mph, 2 miles across, might go dozens of miles.</a:t>
            </a:r>
          </a:p>
          <a:p>
            <a:r>
              <a:rPr lang="en-US" dirty="0"/>
              <a:t>No relationship to trailer parks.  Yes, I’ve done the math.</a:t>
            </a:r>
          </a:p>
        </p:txBody>
      </p:sp>
    </p:spTree>
    <p:extLst>
      <p:ext uri="{BB962C8B-B14F-4D97-AF65-F5344CB8AC3E}">
        <p14:creationId xmlns:p14="http://schemas.microsoft.com/office/powerpoint/2010/main" val="3231816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s://i.ytimg.com/vi/xCI1u05KD_s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10" y="0"/>
            <a:ext cx="9125469" cy="684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588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3721-247B-485D-AA84-5D69D0218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F95196-AD06-4DCF-9401-D4D2E6D6F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238" y="81280"/>
            <a:ext cx="10171855" cy="6776720"/>
          </a:xfrm>
        </p:spPr>
      </p:pic>
    </p:spTree>
    <p:extLst>
      <p:ext uri="{BB962C8B-B14F-4D97-AF65-F5344CB8AC3E}">
        <p14:creationId xmlns:p14="http://schemas.microsoft.com/office/powerpoint/2010/main" val="4135554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s://i.ytimg.com/vi/EinzBoVnmRs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9" y="0"/>
            <a:ext cx="102922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410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https://www.youtube.com/watch?v=XMF22_MEMJU</a:t>
            </a:r>
            <a:endParaRPr lang="en-US" dirty="0"/>
          </a:p>
          <a:p>
            <a:r>
              <a:rPr lang="en-US">
                <a:hlinkClick r:id="rId3"/>
              </a:rPr>
              <a:t>https://www.youtube.com/channel/UCAQpSHsgUcNt6uCOjpgD8kw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632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Often, multiple funnels</a:t>
            </a:r>
          </a:p>
          <a:p>
            <a:r>
              <a:rPr lang="en-US" dirty="0"/>
              <a:t>“multiple vortex tornadoes”</a:t>
            </a:r>
          </a:p>
        </p:txBody>
      </p:sp>
      <p:pic>
        <p:nvPicPr>
          <p:cNvPr id="20482" name="Picture 2" descr="http://jrscience.wcp.muohio.edu/studentresearch/climatechange02/tornado/images/tornado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801" y="1200839"/>
            <a:ext cx="7328200" cy="565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93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s://i.ytimg.com/vi/-t4BZjMp-PE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29" y="210272"/>
            <a:ext cx="8651410" cy="648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732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s://i.ytimg.com/vi/i70lh4UmujY/m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38" y="368732"/>
            <a:ext cx="7826814" cy="440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745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https://www.youtube.com/watch?v=CpxblAR3Ro0</a:t>
            </a:r>
            <a:endParaRPr lang="en-US" dirty="0"/>
          </a:p>
          <a:p>
            <a:r>
              <a:rPr lang="en-US" dirty="0">
                <a:hlinkClick r:id="rId3"/>
              </a:rPr>
              <a:t>https://www.youtube.com/watch?v=m54XJsaAwFA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607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109" y="88135"/>
            <a:ext cx="9905998" cy="848299"/>
          </a:xfrm>
        </p:spPr>
        <p:txBody>
          <a:bodyPr/>
          <a:lstStyle/>
          <a:p>
            <a:r>
              <a:rPr lang="en-US" dirty="0"/>
              <a:t>Tornado Alley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bobstormchaser.weebly.com/uploads/3/2/0/7/3207806/4285909.gif?4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87" y="1022478"/>
            <a:ext cx="8361802" cy="572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02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wattsupwiththat.files.wordpress.com/2012/05/tornadotracks_56_ye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30" y="-1"/>
            <a:ext cx="11540715" cy="625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4071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54064-295F-4843-9EB4-1B86ACC77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Hidden Valley area</a:t>
            </a:r>
            <a:br>
              <a:rPr lang="en-US" dirty="0"/>
            </a:br>
            <a:r>
              <a:rPr lang="en-US" dirty="0"/>
              <a:t>Kittitas County</a:t>
            </a:r>
            <a:br>
              <a:rPr lang="en-US" dirty="0"/>
            </a:br>
            <a:r>
              <a:rPr lang="en-US" dirty="0"/>
              <a:t>August, 2019</a:t>
            </a:r>
          </a:p>
        </p:txBody>
      </p:sp>
      <p:pic>
        <p:nvPicPr>
          <p:cNvPr id="5" name="Content Placeholder 4" descr="A picture containing outdoor, sky&#10;&#10;Description automatically generated">
            <a:extLst>
              <a:ext uri="{FF2B5EF4-FFF2-40B4-BE49-F238E27FC236}">
                <a16:creationId xmlns:a16="http://schemas.microsoft.com/office/drawing/2014/main" id="{93EB5242-0729-43F8-B5AB-0A97D1425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0071" y="-6946"/>
            <a:ext cx="5151929" cy="6864946"/>
          </a:xfrm>
        </p:spPr>
      </p:pic>
    </p:spTree>
    <p:extLst>
      <p:ext uri="{BB962C8B-B14F-4D97-AF65-F5344CB8AC3E}">
        <p14:creationId xmlns:p14="http://schemas.microsoft.com/office/powerpoint/2010/main" val="25660010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87090-E4FC-4A4D-A56D-79A96D6DF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ree, outdoor, sky, nature&#10;&#10;Description automatically generated">
            <a:extLst>
              <a:ext uri="{FF2B5EF4-FFF2-40B4-BE49-F238E27FC236}">
                <a16:creationId xmlns:a16="http://schemas.microsoft.com/office/drawing/2014/main" id="{F7E3DEAB-B683-4A62-B46B-FD18BCFA0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8163" y="-449"/>
            <a:ext cx="5143837" cy="6858449"/>
          </a:xfrm>
        </p:spPr>
      </p:pic>
    </p:spTree>
    <p:extLst>
      <p:ext uri="{BB962C8B-B14F-4D97-AF65-F5344CB8AC3E}">
        <p14:creationId xmlns:p14="http://schemas.microsoft.com/office/powerpoint/2010/main" val="31704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B371F-F49E-4AFD-AF21-C1A7283F8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A90FB1B-4E13-4359-9B78-F5F3C2742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2874" y="618518"/>
            <a:ext cx="7609125" cy="6239482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B9A983-1845-4FD2-A1D1-ED4DE06B1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6" y="1144388"/>
            <a:ext cx="4666616" cy="262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453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http://www.ustornadoes.com/2013/07/25/from-domestic-to-international-tornadoes-around-the-world/</a:t>
            </a:r>
            <a:endParaRPr lang="en-US" dirty="0"/>
          </a:p>
          <a:p>
            <a:r>
              <a:rPr lang="en-US" dirty="0">
                <a:hlinkClick r:id="rId3"/>
              </a:rPr>
              <a:t>https://www.iflscience.com/technology/this-incredible-video-lets-you-see-what-it-looks-like-inside-a-tornado/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068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239CE-8593-4A33-8B4D-7C52437A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51B2F7-48C1-4410-A9CF-793739931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8137" y="0"/>
            <a:ext cx="7023839" cy="6858000"/>
          </a:xfrm>
        </p:spPr>
      </p:pic>
    </p:spTree>
    <p:extLst>
      <p:ext uri="{BB962C8B-B14F-4D97-AF65-F5344CB8AC3E}">
        <p14:creationId xmlns:p14="http://schemas.microsoft.com/office/powerpoint/2010/main" val="4074888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Frontal </a:t>
            </a:r>
            <a:r>
              <a:rPr lang="en-US" dirty="0" err="1"/>
              <a:t>Precip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Interactions between air masses.</a:t>
            </a:r>
          </a:p>
          <a:p>
            <a:r>
              <a:rPr lang="en-US" dirty="0"/>
              <a:t>Relative temperature and humidity.</a:t>
            </a:r>
          </a:p>
          <a:p>
            <a:r>
              <a:rPr lang="en-US" dirty="0"/>
              <a:t>As always, must force air to rise</a:t>
            </a:r>
          </a:p>
          <a:p>
            <a:r>
              <a:rPr lang="en-US" dirty="0"/>
              <a:t>The faster the rise, the faster the cooling, and therefore, the faster the </a:t>
            </a:r>
            <a:r>
              <a:rPr lang="en-US" dirty="0" err="1"/>
              <a:t>precip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41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fronts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ux1.eiu.edu/%7Ecfjps/1400/FIG09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6" y="1827357"/>
            <a:ext cx="11274592" cy="501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966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cold fronts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Precip</a:t>
            </a:r>
            <a:r>
              <a:rPr lang="en-US" dirty="0"/>
              <a:t> at or behind the front itself</a:t>
            </a:r>
          </a:p>
          <a:p>
            <a:r>
              <a:rPr lang="en-US" dirty="0"/>
              <a:t>Heavy precipitation because of rapid rise of air</a:t>
            </a:r>
          </a:p>
          <a:p>
            <a:r>
              <a:rPr lang="en-US" dirty="0"/>
              <a:t>The faster the front is moving, the steeper the incline and the faster the rise/cool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23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front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4" name="Picture 6" descr="http://s3.thingpic.com/images/4t/LLqHiuRMrCdkuvZBHZQUSKhY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6" y="1669039"/>
            <a:ext cx="9767117" cy="51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211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a warm front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Relatively slow rise of air</a:t>
            </a:r>
          </a:p>
          <a:p>
            <a:r>
              <a:rPr lang="en-US" dirty="0"/>
              <a:t>Low to moderate precipitation</a:t>
            </a:r>
          </a:p>
          <a:p>
            <a:r>
              <a:rPr lang="en-US" dirty="0" err="1"/>
              <a:t>Precip</a:t>
            </a:r>
            <a:r>
              <a:rPr lang="en-US" dirty="0"/>
              <a:t> in front of the front itself.</a:t>
            </a:r>
          </a:p>
        </p:txBody>
      </p:sp>
    </p:spTree>
    <p:extLst>
      <p:ext uri="{BB962C8B-B14F-4D97-AF65-F5344CB8AC3E}">
        <p14:creationId xmlns:p14="http://schemas.microsoft.com/office/powerpoint/2010/main" val="4037924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278</TotalTime>
  <Words>487</Words>
  <Application>Microsoft Office PowerPoint</Application>
  <PresentationFormat>Widescreen</PresentationFormat>
  <Paragraphs>60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Tw Cen MT</vt:lpstr>
      <vt:lpstr>Circuit</vt:lpstr>
      <vt:lpstr>Frontal Precipitation/weather</vt:lpstr>
      <vt:lpstr>Jet Stream.</vt:lpstr>
      <vt:lpstr>PowerPoint Presentation</vt:lpstr>
      <vt:lpstr>PowerPoint Presentation</vt:lpstr>
      <vt:lpstr>Frontal Precip</vt:lpstr>
      <vt:lpstr>Cold fronts</vt:lpstr>
      <vt:lpstr>Characteristics of cold fronts</vt:lpstr>
      <vt:lpstr>Warm front</vt:lpstr>
      <vt:lpstr>Characteristics of a warm front</vt:lpstr>
      <vt:lpstr>OK.  How to tie these together</vt:lpstr>
      <vt:lpstr>PowerPoint Presentation</vt:lpstr>
      <vt:lpstr>PowerPoint Presentation</vt:lpstr>
      <vt:lpstr>Current weather</vt:lpstr>
      <vt:lpstr>Convectional precipitation</vt:lpstr>
      <vt:lpstr>PowerPoint Presentation</vt:lpstr>
      <vt:lpstr>PowerPoint Presentation</vt:lpstr>
      <vt:lpstr>PowerPoint Presentation</vt:lpstr>
      <vt:lpstr>NB summer 2022</vt:lpstr>
      <vt:lpstr>PowerPoint Presentation</vt:lpstr>
      <vt:lpstr>PowerPoint Presentation</vt:lpstr>
      <vt:lpstr>http://www.thisiscolossal.com/2014/05/supercell-thunderstorm-timelapse-over-kansas/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Tornados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Tornado Alley</vt:lpstr>
      <vt:lpstr>PowerPoint Presentation</vt:lpstr>
      <vt:lpstr>Hidden Valley area Kittitas County August, 2019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Frontal Precipitation/weather</dc:title>
  <dc:creator>Bob</dc:creator>
  <cp:lastModifiedBy>Bob Hickey</cp:lastModifiedBy>
  <cp:revision>24</cp:revision>
  <dcterms:created xsi:type="dcterms:W3CDTF">2016-01-12T17:16:20Z</dcterms:created>
  <dcterms:modified xsi:type="dcterms:W3CDTF">2022-09-28T19:29:21Z</dcterms:modified>
</cp:coreProperties>
</file>