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5.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1"/>
  </p:notesMasterIdLst>
  <p:sldIdLst>
    <p:sldId id="356" r:id="rId2"/>
    <p:sldId id="357" r:id="rId3"/>
    <p:sldId id="358" r:id="rId4"/>
    <p:sldId id="359" r:id="rId5"/>
    <p:sldId id="360" r:id="rId6"/>
    <p:sldId id="361" r:id="rId7"/>
    <p:sldId id="362" r:id="rId8"/>
    <p:sldId id="363" r:id="rId9"/>
    <p:sldId id="413" r:id="rId10"/>
    <p:sldId id="364" r:id="rId11"/>
    <p:sldId id="365" r:id="rId12"/>
    <p:sldId id="367" r:id="rId13"/>
    <p:sldId id="370" r:id="rId14"/>
    <p:sldId id="429" r:id="rId15"/>
    <p:sldId id="281" r:id="rId16"/>
    <p:sldId id="418" r:id="rId17"/>
    <p:sldId id="280" r:id="rId18"/>
    <p:sldId id="419" r:id="rId19"/>
    <p:sldId id="420" r:id="rId20"/>
    <p:sldId id="421" r:id="rId21"/>
    <p:sldId id="400" r:id="rId22"/>
    <p:sldId id="422" r:id="rId23"/>
    <p:sldId id="404" r:id="rId24"/>
    <p:sldId id="430" r:id="rId25"/>
    <p:sldId id="371" r:id="rId26"/>
    <p:sldId id="406" r:id="rId27"/>
    <p:sldId id="414" r:id="rId28"/>
    <p:sldId id="431" r:id="rId29"/>
    <p:sldId id="410" r:id="rId30"/>
    <p:sldId id="411" r:id="rId31"/>
    <p:sldId id="412" r:id="rId32"/>
    <p:sldId id="394" r:id="rId33"/>
    <p:sldId id="378" r:id="rId34"/>
    <p:sldId id="379" r:id="rId35"/>
    <p:sldId id="380" r:id="rId36"/>
    <p:sldId id="381" r:id="rId37"/>
    <p:sldId id="382" r:id="rId38"/>
    <p:sldId id="383" r:id="rId39"/>
    <p:sldId id="384" r:id="rId40"/>
    <p:sldId id="385" r:id="rId41"/>
    <p:sldId id="392" r:id="rId42"/>
    <p:sldId id="397" r:id="rId43"/>
    <p:sldId id="386" r:id="rId44"/>
    <p:sldId id="387" r:id="rId45"/>
    <p:sldId id="388" r:id="rId46"/>
    <p:sldId id="389" r:id="rId47"/>
    <p:sldId id="390" r:id="rId48"/>
    <p:sldId id="391" r:id="rId49"/>
    <p:sldId id="258" r:id="rId50"/>
    <p:sldId id="417" r:id="rId51"/>
    <p:sldId id="263" r:id="rId52"/>
    <p:sldId id="259" r:id="rId53"/>
    <p:sldId id="398" r:id="rId54"/>
    <p:sldId id="260" r:id="rId55"/>
    <p:sldId id="264" r:id="rId56"/>
    <p:sldId id="349" r:id="rId57"/>
    <p:sldId id="355" r:id="rId58"/>
    <p:sldId id="352" r:id="rId59"/>
    <p:sldId id="423" r:id="rId60"/>
    <p:sldId id="266" r:id="rId61"/>
    <p:sldId id="267" r:id="rId62"/>
    <p:sldId id="268" r:id="rId63"/>
    <p:sldId id="269" r:id="rId64"/>
    <p:sldId id="270" r:id="rId65"/>
    <p:sldId id="271" r:id="rId66"/>
    <p:sldId id="272" r:id="rId67"/>
    <p:sldId id="273" r:id="rId68"/>
    <p:sldId id="274" r:id="rId69"/>
    <p:sldId id="275" r:id="rId70"/>
    <p:sldId id="276" r:id="rId71"/>
    <p:sldId id="354" r:id="rId72"/>
    <p:sldId id="278" r:id="rId73"/>
    <p:sldId id="279" r:id="rId74"/>
    <p:sldId id="350" r:id="rId75"/>
    <p:sldId id="424" r:id="rId76"/>
    <p:sldId id="432" r:id="rId77"/>
    <p:sldId id="282" r:id="rId78"/>
    <p:sldId id="351" r:id="rId79"/>
    <p:sldId id="283" r:id="rId80"/>
    <p:sldId id="284" r:id="rId81"/>
    <p:sldId id="285" r:id="rId82"/>
    <p:sldId id="286" r:id="rId83"/>
    <p:sldId id="287" r:id="rId84"/>
    <p:sldId id="288" r:id="rId85"/>
    <p:sldId id="289" r:id="rId86"/>
    <p:sldId id="290" r:id="rId87"/>
    <p:sldId id="291" r:id="rId88"/>
    <p:sldId id="293" r:id="rId89"/>
    <p:sldId id="297" r:id="rId90"/>
    <p:sldId id="300" r:id="rId91"/>
    <p:sldId id="301" r:id="rId92"/>
    <p:sldId id="302" r:id="rId93"/>
    <p:sldId id="425" r:id="rId94"/>
    <p:sldId id="304" r:id="rId95"/>
    <p:sldId id="307" r:id="rId96"/>
    <p:sldId id="308" r:id="rId97"/>
    <p:sldId id="309" r:id="rId98"/>
    <p:sldId id="310" r:id="rId99"/>
    <p:sldId id="312" r:id="rId100"/>
    <p:sldId id="313" r:id="rId101"/>
    <p:sldId id="428" r:id="rId102"/>
    <p:sldId id="314" r:id="rId103"/>
    <p:sldId id="315" r:id="rId104"/>
    <p:sldId id="316" r:id="rId105"/>
    <p:sldId id="320" r:id="rId106"/>
    <p:sldId id="322" r:id="rId107"/>
    <p:sldId id="323" r:id="rId108"/>
    <p:sldId id="324" r:id="rId109"/>
    <p:sldId id="325" r:id="rId110"/>
    <p:sldId id="326" r:id="rId111"/>
    <p:sldId id="327" r:id="rId112"/>
    <p:sldId id="328" r:id="rId113"/>
    <p:sldId id="329" r:id="rId114"/>
    <p:sldId id="330" r:id="rId115"/>
    <p:sldId id="331" r:id="rId116"/>
    <p:sldId id="332" r:id="rId117"/>
    <p:sldId id="333" r:id="rId118"/>
    <p:sldId id="334" r:id="rId119"/>
    <p:sldId id="335" r:id="rId120"/>
    <p:sldId id="337" r:id="rId121"/>
    <p:sldId id="339" r:id="rId122"/>
    <p:sldId id="416" r:id="rId123"/>
    <p:sldId id="340" r:id="rId124"/>
    <p:sldId id="345" r:id="rId125"/>
    <p:sldId id="427" r:id="rId126"/>
    <p:sldId id="346" r:id="rId127"/>
    <p:sldId id="347" r:id="rId128"/>
    <p:sldId id="348" r:id="rId129"/>
    <p:sldId id="426" r:id="rId1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135" d="100"/>
          <a:sy n="135" d="100"/>
        </p:scale>
        <p:origin x="150" y="636"/>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EBBA5-3787-4301-82B1-345B89162CC8}"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74491-0AFE-4328-930C-580C042379EA}" type="slidenum">
              <a:rPr lang="en-US" smtClean="0"/>
              <a:t>‹#›</a:t>
            </a:fld>
            <a:endParaRPr lang="en-US"/>
          </a:p>
        </p:txBody>
      </p:sp>
    </p:spTree>
    <p:extLst>
      <p:ext uri="{BB962C8B-B14F-4D97-AF65-F5344CB8AC3E}">
        <p14:creationId xmlns:p14="http://schemas.microsoft.com/office/powerpoint/2010/main" val="193269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0356" name="Slide Number Placeholder 3"/>
          <p:cNvSpPr>
            <a:spLocks noGrp="1"/>
          </p:cNvSpPr>
          <p:nvPr>
            <p:ph type="sldNum" sz="quarter" idx="5"/>
          </p:nvPr>
        </p:nvSpPr>
        <p:spPr>
          <a:noFill/>
        </p:spPr>
        <p:txBody>
          <a:bodyPr/>
          <a:lstStyle/>
          <a:p>
            <a:fld id="{CB3BFCD3-1ABF-BA4D-89AC-683F8AC4625E}" type="slidenum">
              <a:rPr lang="en-US"/>
              <a:pPr/>
              <a:t>2</a:t>
            </a:fld>
            <a:endParaRPr lang="en-US" dirty="0"/>
          </a:p>
        </p:txBody>
      </p:sp>
    </p:spTree>
    <p:extLst>
      <p:ext uri="{BB962C8B-B14F-4D97-AF65-F5344CB8AC3E}">
        <p14:creationId xmlns:p14="http://schemas.microsoft.com/office/powerpoint/2010/main" val="329534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20836" name="Slide Number Placeholder 3"/>
          <p:cNvSpPr>
            <a:spLocks noGrp="1"/>
          </p:cNvSpPr>
          <p:nvPr>
            <p:ph type="sldNum" sz="quarter" idx="5"/>
          </p:nvPr>
        </p:nvSpPr>
        <p:spPr>
          <a:noFill/>
        </p:spPr>
        <p:txBody>
          <a:bodyPr/>
          <a:lstStyle/>
          <a:p>
            <a:fld id="{5970AFFA-4473-C948-916E-4CB33B177278}" type="slidenum">
              <a:rPr lang="en-US"/>
              <a:pPr/>
              <a:t>52</a:t>
            </a:fld>
            <a:endParaRPr lang="en-US" dirty="0"/>
          </a:p>
        </p:txBody>
      </p:sp>
    </p:spTree>
    <p:extLst>
      <p:ext uri="{BB962C8B-B14F-4D97-AF65-F5344CB8AC3E}">
        <p14:creationId xmlns:p14="http://schemas.microsoft.com/office/powerpoint/2010/main" val="3967041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21860" name="Slide Number Placeholder 3"/>
          <p:cNvSpPr>
            <a:spLocks noGrp="1"/>
          </p:cNvSpPr>
          <p:nvPr>
            <p:ph type="sldNum" sz="quarter" idx="5"/>
          </p:nvPr>
        </p:nvSpPr>
        <p:spPr>
          <a:noFill/>
        </p:spPr>
        <p:txBody>
          <a:bodyPr/>
          <a:lstStyle/>
          <a:p>
            <a:fld id="{E11359B8-9092-F445-BBBC-B62C74FC88B0}" type="slidenum">
              <a:rPr lang="en-US"/>
              <a:pPr/>
              <a:t>54</a:t>
            </a:fld>
            <a:endParaRPr lang="en-US" dirty="0"/>
          </a:p>
        </p:txBody>
      </p:sp>
    </p:spTree>
    <p:extLst>
      <p:ext uri="{BB962C8B-B14F-4D97-AF65-F5344CB8AC3E}">
        <p14:creationId xmlns:p14="http://schemas.microsoft.com/office/powerpoint/2010/main" val="117788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p:spPr>
        <p:txBody>
          <a:bodyPr/>
          <a:lstStyle/>
          <a:p>
            <a:endParaRPr lang="en-US" dirty="0">
              <a:ea typeface="ＭＳ Ｐゴシック" charset="-128"/>
            </a:endParaRPr>
          </a:p>
        </p:txBody>
      </p:sp>
    </p:spTree>
    <p:extLst>
      <p:ext uri="{BB962C8B-B14F-4D97-AF65-F5344CB8AC3E}">
        <p14:creationId xmlns:p14="http://schemas.microsoft.com/office/powerpoint/2010/main" val="169395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bwMode="auto">
          <a:xfrm>
            <a:off x="381000" y="687388"/>
            <a:ext cx="6096000" cy="3429000"/>
          </a:xfrm>
          <a:prstGeom prst="rect">
            <a:avLst/>
          </a:prstGeom>
          <a:solidFill>
            <a:srgbClr val="FFFFFF"/>
          </a:solidFill>
          <a:ln>
            <a:solidFill>
              <a:srgbClr val="000000"/>
            </a:solidFill>
            <a:miter lim="800000"/>
            <a:headEnd/>
            <a:tailEnd/>
          </a:ln>
        </p:spPr>
      </p:sp>
      <p:sp>
        <p:nvSpPr>
          <p:cNvPr id="287747" name="Rectangle 3"/>
          <p:cNvSpPr>
            <a:spLocks noGrp="1" noChangeArrowheads="1"/>
          </p:cNvSpPr>
          <p:nvPr>
            <p:ph type="body" idx="1"/>
          </p:nvPr>
        </p:nvSpPr>
        <p:spPr bwMode="auto">
          <a:xfrm>
            <a:off x="912813" y="4343400"/>
            <a:ext cx="5032375" cy="4113213"/>
          </a:xfrm>
          <a:prstGeom prst="rect">
            <a:avLst/>
          </a:prstGeom>
          <a:solidFill>
            <a:srgbClr val="FFFFFF"/>
          </a:solidFill>
          <a:ln>
            <a:solidFill>
              <a:srgbClr val="000000"/>
            </a:solidFill>
            <a:miter lim="800000"/>
            <a:headEnd/>
            <a:tailEnd/>
          </a:ln>
        </p:spPr>
        <p:txBody>
          <a:bodyPr lIns="91426" tIns="45714" rIns="91426" bIns="45714">
            <a:prstTxWarp prst="textNoShape">
              <a:avLst/>
            </a:prstTxWarp>
          </a:bodyPr>
          <a:lstStyle/>
          <a:p>
            <a:r>
              <a:rPr lang="en-US" b="1" dirty="0">
                <a:solidFill>
                  <a:srgbClr val="000000"/>
                </a:solidFill>
                <a:ea typeface="ＭＳ Ｐゴシック" charset="-128"/>
              </a:rPr>
              <a:t>Figure</a:t>
            </a:r>
            <a:r>
              <a:rPr lang="en-US" b="1" baseline="0" dirty="0">
                <a:solidFill>
                  <a:srgbClr val="000000"/>
                </a:solidFill>
                <a:ea typeface="ＭＳ Ｐゴシック" charset="-128"/>
              </a:rPr>
              <a:t> 19-13: </a:t>
            </a:r>
            <a:r>
              <a:rPr lang="en-US" sz="1200" kern="1200" baseline="0" dirty="0">
                <a:solidFill>
                  <a:schemeClr val="tx1"/>
                </a:solidFill>
                <a:latin typeface="Calibri" charset="0"/>
                <a:ea typeface="ＭＳ Ｐゴシック" pitchFamily="1" charset="-128"/>
                <a:cs typeface="ＭＳ Ｐゴシック" charset="-128"/>
              </a:rPr>
              <a:t>Projected thaw of permafrost in the arctic tundra of eastern Russia between 2004 and 2100 as a result of atmospheric warming. Tall shrubs and trees</a:t>
            </a:r>
          </a:p>
          <a:p>
            <a:r>
              <a:rPr lang="en-US" sz="1200" kern="1200" baseline="0" dirty="0">
                <a:solidFill>
                  <a:schemeClr val="tx1"/>
                </a:solidFill>
                <a:latin typeface="Calibri" charset="0"/>
                <a:ea typeface="ＭＳ Ｐゴシック" pitchFamily="1" charset="-128"/>
                <a:cs typeface="ＭＳ Ｐゴシック" charset="-128"/>
              </a:rPr>
              <a:t>are likely to take over a growing area of the much warmer arctic tundra by the end of this century.</a:t>
            </a:r>
            <a:endParaRPr lang="el-GR" b="1" dirty="0">
              <a:solidFill>
                <a:srgbClr val="000000"/>
              </a:solidFill>
              <a:ea typeface="ＭＳ Ｐゴシック" charset="-128"/>
            </a:endParaRPr>
          </a:p>
        </p:txBody>
      </p:sp>
    </p:spTree>
    <p:extLst>
      <p:ext uri="{BB962C8B-B14F-4D97-AF65-F5344CB8AC3E}">
        <p14:creationId xmlns:p14="http://schemas.microsoft.com/office/powerpoint/2010/main" val="111411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24932" name="Slide Number Placeholder 3"/>
          <p:cNvSpPr>
            <a:spLocks noGrp="1"/>
          </p:cNvSpPr>
          <p:nvPr>
            <p:ph type="sldNum" sz="quarter" idx="5"/>
          </p:nvPr>
        </p:nvSpPr>
        <p:spPr>
          <a:noFill/>
        </p:spPr>
        <p:txBody>
          <a:bodyPr/>
          <a:lstStyle/>
          <a:p>
            <a:fld id="{5505A1B1-3CAE-344D-A4C1-D1A002DBBC01}" type="slidenum">
              <a:rPr lang="en-US"/>
              <a:pPr/>
              <a:t>63</a:t>
            </a:fld>
            <a:endParaRPr lang="en-US" dirty="0"/>
          </a:p>
        </p:txBody>
      </p:sp>
    </p:spTree>
    <p:extLst>
      <p:ext uri="{BB962C8B-B14F-4D97-AF65-F5344CB8AC3E}">
        <p14:creationId xmlns:p14="http://schemas.microsoft.com/office/powerpoint/2010/main" val="1180900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98308" name="Slide Number Placeholder 3"/>
          <p:cNvSpPr>
            <a:spLocks noGrp="1"/>
          </p:cNvSpPr>
          <p:nvPr>
            <p:ph type="sldNum" sz="quarter" idx="5"/>
          </p:nvPr>
        </p:nvSpPr>
        <p:spPr>
          <a:noFill/>
        </p:spPr>
        <p:txBody>
          <a:bodyPr/>
          <a:lstStyle/>
          <a:p>
            <a:fld id="{1100D884-0EA6-DE42-95DA-8CD453DFB489}" type="slidenum">
              <a:rPr lang="en-US"/>
              <a:pPr/>
              <a:t>69</a:t>
            </a:fld>
            <a:endParaRPr lang="en-US" dirty="0"/>
          </a:p>
        </p:txBody>
      </p:sp>
    </p:spTree>
    <p:extLst>
      <p:ext uri="{BB962C8B-B14F-4D97-AF65-F5344CB8AC3E}">
        <p14:creationId xmlns:p14="http://schemas.microsoft.com/office/powerpoint/2010/main" val="799478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3E9E33-04AC-CB45-9450-A6E65E693FCE}" type="slidenum">
              <a:rPr lang="en-US"/>
              <a:pPr>
                <a:defRPr/>
              </a:pPr>
              <a:t>73</a:t>
            </a:fld>
            <a:endParaRPr lang="en-US"/>
          </a:p>
        </p:txBody>
      </p:sp>
      <p:sp>
        <p:nvSpPr>
          <p:cNvPr id="51202" name="Rectangle 2"/>
          <p:cNvSpPr>
            <a:spLocks noGrp="1" noRot="1" noChangeAspect="1" noChangeArrowheads="1" noTextEdit="1"/>
          </p:cNvSpPr>
          <p:nvPr>
            <p:ph type="sldImg"/>
          </p:nvPr>
        </p:nvSpPr>
        <p:spPr>
          <a:xfrm>
            <a:off x="381000" y="687388"/>
            <a:ext cx="6096000" cy="3429000"/>
          </a:xfrm>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1" dirty="0"/>
              <a:t>Figure 19.11 </a:t>
            </a:r>
            <a:r>
              <a:rPr lang="en-US" i="1" dirty="0"/>
              <a:t>The big melt: </a:t>
            </a:r>
            <a:r>
              <a:rPr lang="en-US" dirty="0"/>
              <a:t>Rising average atmospheric and ocean temperatures have caused more and more arctic sea ice to melt during the summer months. The yellow line added to this satellite image (left) shows the average summer minimum area of ice during the period 1979–2010, in contrast to the white, ice-covered summer minimum in 2012. The graphs (right) show that the sea ice melt has been accelerating. </a:t>
            </a:r>
            <a:r>
              <a:rPr lang="en-US" b="1" i="1" dirty="0"/>
              <a:t>Question: </a:t>
            </a:r>
            <a:r>
              <a:rPr lang="en-US" dirty="0"/>
              <a:t>Which is declining faster, the summer sea ice area, or the summer sea ice volume? </a:t>
            </a:r>
          </a:p>
        </p:txBody>
      </p:sp>
    </p:spTree>
    <p:extLst>
      <p:ext uri="{BB962C8B-B14F-4D97-AF65-F5344CB8AC3E}">
        <p14:creationId xmlns:p14="http://schemas.microsoft.com/office/powerpoint/2010/main" val="34890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894CE1-BB93-5147-A65B-CF9D0E21D849}" type="slidenum">
              <a:rPr lang="en-US"/>
              <a:pPr>
                <a:defRPr/>
              </a:pPr>
              <a:t>77</a:t>
            </a:fld>
            <a:endParaRPr lang="en-US"/>
          </a:p>
        </p:txBody>
      </p:sp>
      <p:sp>
        <p:nvSpPr>
          <p:cNvPr id="51202" name="Rectangle 2"/>
          <p:cNvSpPr>
            <a:spLocks noGrp="1" noRot="1" noChangeAspect="1" noChangeArrowheads="1" noTextEdit="1"/>
          </p:cNvSpPr>
          <p:nvPr>
            <p:ph type="sldImg"/>
          </p:nvPr>
        </p:nvSpPr>
        <p:spPr>
          <a:xfrm>
            <a:off x="381000" y="687388"/>
            <a:ext cx="6096000" cy="3429000"/>
          </a:xfrm>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1" dirty="0"/>
              <a:t>Figure 19.11 </a:t>
            </a:r>
            <a:r>
              <a:rPr lang="en-US" i="1" dirty="0"/>
              <a:t>The big melt: </a:t>
            </a:r>
            <a:r>
              <a:rPr lang="en-US" dirty="0"/>
              <a:t>Rising average atmospheric and ocean temperatures have caused more and more arctic sea ice to melt during the summer months. The yellow line added to this satellite image (left) shows the average summer minimum area of ice during the period 1979–2010, in contrast to the white, ice-covered summer minimum in 2012. The graphs (right) show that the sea ice melt has been accelerating. </a:t>
            </a:r>
            <a:r>
              <a:rPr lang="en-US" b="1" i="1" dirty="0"/>
              <a:t>Question: </a:t>
            </a:r>
            <a:r>
              <a:rPr lang="en-US" dirty="0"/>
              <a:t>Which is declining faster, the summer sea ice area, or the summer sea ice volume? </a:t>
            </a:r>
          </a:p>
        </p:txBody>
      </p:sp>
    </p:spTree>
    <p:extLst>
      <p:ext uri="{BB962C8B-B14F-4D97-AF65-F5344CB8AC3E}">
        <p14:creationId xmlns:p14="http://schemas.microsoft.com/office/powerpoint/2010/main" val="421818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32100" name="Slide Number Placeholder 3"/>
          <p:cNvSpPr>
            <a:spLocks noGrp="1"/>
          </p:cNvSpPr>
          <p:nvPr>
            <p:ph type="sldNum" sz="quarter" idx="5"/>
          </p:nvPr>
        </p:nvSpPr>
        <p:spPr>
          <a:noFill/>
        </p:spPr>
        <p:txBody>
          <a:bodyPr/>
          <a:lstStyle/>
          <a:p>
            <a:fld id="{6EFEB1BB-BE82-9C4B-B093-0A64812C292F}" type="slidenum">
              <a:rPr lang="en-US"/>
              <a:pPr/>
              <a:t>79</a:t>
            </a:fld>
            <a:endParaRPr lang="en-US" dirty="0"/>
          </a:p>
        </p:txBody>
      </p:sp>
    </p:spTree>
    <p:extLst>
      <p:ext uri="{BB962C8B-B14F-4D97-AF65-F5344CB8AC3E}">
        <p14:creationId xmlns:p14="http://schemas.microsoft.com/office/powerpoint/2010/main" val="3551822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33124" name="Slide Number Placeholder 3"/>
          <p:cNvSpPr>
            <a:spLocks noGrp="1"/>
          </p:cNvSpPr>
          <p:nvPr>
            <p:ph type="sldNum" sz="quarter" idx="5"/>
          </p:nvPr>
        </p:nvSpPr>
        <p:spPr>
          <a:noFill/>
        </p:spPr>
        <p:txBody>
          <a:bodyPr/>
          <a:lstStyle/>
          <a:p>
            <a:fld id="{3AD57F87-FBB3-274B-9181-1EE87A642091}" type="slidenum">
              <a:rPr lang="en-US"/>
              <a:pPr/>
              <a:t>80</a:t>
            </a:fld>
            <a:endParaRPr lang="en-US" dirty="0"/>
          </a:p>
        </p:txBody>
      </p:sp>
    </p:spTree>
    <p:extLst>
      <p:ext uri="{BB962C8B-B14F-4D97-AF65-F5344CB8AC3E}">
        <p14:creationId xmlns:p14="http://schemas.microsoft.com/office/powerpoint/2010/main" val="2568357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dirty="0">
              <a:ea typeface="ＭＳ Ｐゴシック" charset="-128"/>
            </a:endParaRPr>
          </a:p>
        </p:txBody>
      </p:sp>
    </p:spTree>
    <p:extLst>
      <p:ext uri="{BB962C8B-B14F-4D97-AF65-F5344CB8AC3E}">
        <p14:creationId xmlns:p14="http://schemas.microsoft.com/office/powerpoint/2010/main" val="2068202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Figure 19-14: </a:t>
            </a:r>
            <a:r>
              <a:rPr lang="en-US" sz="1200" kern="1200" baseline="0" dirty="0">
                <a:solidFill>
                  <a:schemeClr val="tx1"/>
                </a:solidFill>
                <a:latin typeface="Calibri" charset="0"/>
                <a:ea typeface="ＭＳ Ｐゴシック" pitchFamily="1" charset="-128"/>
                <a:cs typeface="ＭＳ Ｐゴシック" charset="-128"/>
              </a:rPr>
              <a:t>If the average sea level rises by 1 meter (3.3 feet), the areas shown here in red in the U.S. state of Florida will be flooded.</a:t>
            </a:r>
            <a:endParaRPr lang="en-US" b="1" dirty="0"/>
          </a:p>
        </p:txBody>
      </p:sp>
      <p:sp>
        <p:nvSpPr>
          <p:cNvPr id="4" name="Slide Number Placeholder 3"/>
          <p:cNvSpPr>
            <a:spLocks noGrp="1"/>
          </p:cNvSpPr>
          <p:nvPr>
            <p:ph type="sldNum" sz="quarter" idx="10"/>
          </p:nvPr>
        </p:nvSpPr>
        <p:spPr/>
        <p:txBody>
          <a:bodyPr/>
          <a:lstStyle/>
          <a:p>
            <a:fld id="{44F8155D-49E3-5F4D-A95F-F47A46530CF5}" type="slidenum">
              <a:rPr lang="en-US" smtClean="0"/>
              <a:pPr/>
              <a:t>81</a:t>
            </a:fld>
            <a:endParaRPr lang="en-US" dirty="0"/>
          </a:p>
        </p:txBody>
      </p:sp>
    </p:spTree>
    <p:extLst>
      <p:ext uri="{BB962C8B-B14F-4D97-AF65-F5344CB8AC3E}">
        <p14:creationId xmlns:p14="http://schemas.microsoft.com/office/powerpoint/2010/main" val="3022601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25956" name="Slide Number Placeholder 3"/>
          <p:cNvSpPr>
            <a:spLocks noGrp="1"/>
          </p:cNvSpPr>
          <p:nvPr>
            <p:ph type="sldNum" sz="quarter" idx="5"/>
          </p:nvPr>
        </p:nvSpPr>
        <p:spPr>
          <a:noFill/>
        </p:spPr>
        <p:txBody>
          <a:bodyPr/>
          <a:lstStyle/>
          <a:p>
            <a:fld id="{A471AD15-847E-C445-8B77-A38F84679118}" type="slidenum">
              <a:rPr lang="en-US"/>
              <a:pPr/>
              <a:t>88</a:t>
            </a:fld>
            <a:endParaRPr lang="en-US" dirty="0"/>
          </a:p>
        </p:txBody>
      </p:sp>
    </p:spTree>
    <p:extLst>
      <p:ext uri="{BB962C8B-B14F-4D97-AF65-F5344CB8AC3E}">
        <p14:creationId xmlns:p14="http://schemas.microsoft.com/office/powerpoint/2010/main" val="2354670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26980" name="Slide Number Placeholder 3"/>
          <p:cNvSpPr>
            <a:spLocks noGrp="1"/>
          </p:cNvSpPr>
          <p:nvPr>
            <p:ph type="sldNum" sz="quarter" idx="5"/>
          </p:nvPr>
        </p:nvSpPr>
        <p:spPr>
          <a:noFill/>
        </p:spPr>
        <p:txBody>
          <a:bodyPr/>
          <a:lstStyle/>
          <a:p>
            <a:fld id="{38C138B6-44A3-944E-8DB8-17E8AC52B8BC}" type="slidenum">
              <a:rPr lang="en-US"/>
              <a:pPr/>
              <a:t>89</a:t>
            </a:fld>
            <a:endParaRPr lang="en-US" dirty="0"/>
          </a:p>
        </p:txBody>
      </p:sp>
    </p:spTree>
    <p:extLst>
      <p:ext uri="{BB962C8B-B14F-4D97-AF65-F5344CB8AC3E}">
        <p14:creationId xmlns:p14="http://schemas.microsoft.com/office/powerpoint/2010/main" val="3032631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36196" name="Slide Number Placeholder 3"/>
          <p:cNvSpPr>
            <a:spLocks noGrp="1"/>
          </p:cNvSpPr>
          <p:nvPr>
            <p:ph type="sldNum" sz="quarter" idx="5"/>
          </p:nvPr>
        </p:nvSpPr>
        <p:spPr>
          <a:noFill/>
        </p:spPr>
        <p:txBody>
          <a:bodyPr/>
          <a:lstStyle/>
          <a:p>
            <a:fld id="{04A695C9-3E6C-F64A-B98A-75BAB4932943}" type="slidenum">
              <a:rPr lang="en-US"/>
              <a:pPr/>
              <a:t>90</a:t>
            </a:fld>
            <a:endParaRPr lang="en-US" dirty="0"/>
          </a:p>
        </p:txBody>
      </p:sp>
    </p:spTree>
    <p:extLst>
      <p:ext uri="{BB962C8B-B14F-4D97-AF65-F5344CB8AC3E}">
        <p14:creationId xmlns:p14="http://schemas.microsoft.com/office/powerpoint/2010/main" val="3335165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37220" name="Slide Number Placeholder 3"/>
          <p:cNvSpPr>
            <a:spLocks noGrp="1"/>
          </p:cNvSpPr>
          <p:nvPr>
            <p:ph type="sldNum" sz="quarter" idx="5"/>
          </p:nvPr>
        </p:nvSpPr>
        <p:spPr>
          <a:noFill/>
        </p:spPr>
        <p:txBody>
          <a:bodyPr/>
          <a:lstStyle/>
          <a:p>
            <a:fld id="{9F9293A5-B434-424C-AFC9-B5749BF73FA5}" type="slidenum">
              <a:rPr lang="en-US"/>
              <a:pPr/>
              <a:t>95</a:t>
            </a:fld>
            <a:endParaRPr lang="en-US" dirty="0"/>
          </a:p>
        </p:txBody>
      </p:sp>
    </p:spTree>
    <p:extLst>
      <p:ext uri="{BB962C8B-B14F-4D97-AF65-F5344CB8AC3E}">
        <p14:creationId xmlns:p14="http://schemas.microsoft.com/office/powerpoint/2010/main" val="246742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40292" name="Slide Number Placeholder 3"/>
          <p:cNvSpPr>
            <a:spLocks noGrp="1"/>
          </p:cNvSpPr>
          <p:nvPr>
            <p:ph type="sldNum" sz="quarter" idx="5"/>
          </p:nvPr>
        </p:nvSpPr>
        <p:spPr>
          <a:noFill/>
        </p:spPr>
        <p:txBody>
          <a:bodyPr/>
          <a:lstStyle/>
          <a:p>
            <a:fld id="{5B3E1B80-9C1D-374B-8BA4-D45CDD5A6E1C}" type="slidenum">
              <a:rPr lang="en-US"/>
              <a:pPr/>
              <a:t>97</a:t>
            </a:fld>
            <a:endParaRPr lang="en-US" dirty="0"/>
          </a:p>
        </p:txBody>
      </p:sp>
    </p:spTree>
    <p:extLst>
      <p:ext uri="{BB962C8B-B14F-4D97-AF65-F5344CB8AC3E}">
        <p14:creationId xmlns:p14="http://schemas.microsoft.com/office/powerpoint/2010/main" val="871914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41316" name="Slide Number Placeholder 3"/>
          <p:cNvSpPr>
            <a:spLocks noGrp="1"/>
          </p:cNvSpPr>
          <p:nvPr>
            <p:ph type="sldNum" sz="quarter" idx="5"/>
          </p:nvPr>
        </p:nvSpPr>
        <p:spPr>
          <a:noFill/>
        </p:spPr>
        <p:txBody>
          <a:bodyPr/>
          <a:lstStyle/>
          <a:p>
            <a:fld id="{BB837C61-8835-A044-BACD-AB6A1E4EBBC4}" type="slidenum">
              <a:rPr lang="en-US"/>
              <a:pPr/>
              <a:t>99</a:t>
            </a:fld>
            <a:endParaRPr lang="en-US" dirty="0"/>
          </a:p>
        </p:txBody>
      </p:sp>
    </p:spTree>
    <p:extLst>
      <p:ext uri="{BB962C8B-B14F-4D97-AF65-F5344CB8AC3E}">
        <p14:creationId xmlns:p14="http://schemas.microsoft.com/office/powerpoint/2010/main" val="1269165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noProof="1">
              <a:solidFill>
                <a:srgbClr val="000000"/>
              </a:solidFill>
              <a:latin typeface="FrutigerLTStd-Light" charset="0"/>
              <a:ea typeface="ＭＳ Ｐゴシック" charset="-128"/>
            </a:endParaRPr>
          </a:p>
        </p:txBody>
      </p:sp>
      <p:sp>
        <p:nvSpPr>
          <p:cNvPr id="142340" name="Slide Number Placeholder 3"/>
          <p:cNvSpPr>
            <a:spLocks noGrp="1"/>
          </p:cNvSpPr>
          <p:nvPr>
            <p:ph type="sldNum" sz="quarter" idx="5"/>
          </p:nvPr>
        </p:nvSpPr>
        <p:spPr>
          <a:noFill/>
        </p:spPr>
        <p:txBody>
          <a:bodyPr/>
          <a:lstStyle/>
          <a:p>
            <a:fld id="{A18142B4-A34B-6147-9F03-7F30CD93C6DA}" type="slidenum">
              <a:rPr lang="en-US"/>
              <a:pPr/>
              <a:t>100</a:t>
            </a:fld>
            <a:endParaRPr lang="en-US" dirty="0"/>
          </a:p>
        </p:txBody>
      </p:sp>
    </p:spTree>
    <p:extLst>
      <p:ext uri="{BB962C8B-B14F-4D97-AF65-F5344CB8AC3E}">
        <p14:creationId xmlns:p14="http://schemas.microsoft.com/office/powerpoint/2010/main" val="3816535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43364" name="Slide Number Placeholder 3"/>
          <p:cNvSpPr>
            <a:spLocks noGrp="1"/>
          </p:cNvSpPr>
          <p:nvPr>
            <p:ph type="sldNum" sz="quarter" idx="5"/>
          </p:nvPr>
        </p:nvSpPr>
        <p:spPr>
          <a:noFill/>
        </p:spPr>
        <p:txBody>
          <a:bodyPr/>
          <a:lstStyle/>
          <a:p>
            <a:fld id="{0222E577-C37D-4347-BF14-1E7AC4CEB027}" type="slidenum">
              <a:rPr lang="en-US"/>
              <a:pPr/>
              <a:t>102</a:t>
            </a:fld>
            <a:endParaRPr lang="en-US" dirty="0"/>
          </a:p>
        </p:txBody>
      </p:sp>
    </p:spTree>
    <p:extLst>
      <p:ext uri="{BB962C8B-B14F-4D97-AF65-F5344CB8AC3E}">
        <p14:creationId xmlns:p14="http://schemas.microsoft.com/office/powerpoint/2010/main" val="157482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44388" name="Slide Number Placeholder 3"/>
          <p:cNvSpPr>
            <a:spLocks noGrp="1"/>
          </p:cNvSpPr>
          <p:nvPr>
            <p:ph type="sldNum" sz="quarter" idx="5"/>
          </p:nvPr>
        </p:nvSpPr>
        <p:spPr>
          <a:noFill/>
        </p:spPr>
        <p:txBody>
          <a:bodyPr/>
          <a:lstStyle/>
          <a:p>
            <a:fld id="{CF768BB7-C4D0-C841-8E2C-06C40FF56D06}" type="slidenum">
              <a:rPr lang="en-US"/>
              <a:pPr/>
              <a:t>103</a:t>
            </a:fld>
            <a:endParaRPr lang="en-US" dirty="0"/>
          </a:p>
        </p:txBody>
      </p:sp>
    </p:spTree>
    <p:extLst>
      <p:ext uri="{BB962C8B-B14F-4D97-AF65-F5344CB8AC3E}">
        <p14:creationId xmlns:p14="http://schemas.microsoft.com/office/powerpoint/2010/main" val="2972749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2404" name="Slide Number Placeholder 3"/>
          <p:cNvSpPr>
            <a:spLocks noGrp="1"/>
          </p:cNvSpPr>
          <p:nvPr>
            <p:ph type="sldNum" sz="quarter" idx="5"/>
          </p:nvPr>
        </p:nvSpPr>
        <p:spPr>
          <a:noFill/>
        </p:spPr>
        <p:txBody>
          <a:bodyPr/>
          <a:lstStyle/>
          <a:p>
            <a:fld id="{CD5B9BA9-D87D-DF42-82B3-7FA11A67DA34}" type="slidenum">
              <a:rPr lang="en-US"/>
              <a:pPr/>
              <a:t>11</a:t>
            </a:fld>
            <a:endParaRPr lang="en-US" dirty="0"/>
          </a:p>
        </p:txBody>
      </p:sp>
    </p:spTree>
    <p:extLst>
      <p:ext uri="{BB962C8B-B14F-4D97-AF65-F5344CB8AC3E}">
        <p14:creationId xmlns:p14="http://schemas.microsoft.com/office/powerpoint/2010/main" val="2062368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49508" name="Slide Number Placeholder 3"/>
          <p:cNvSpPr>
            <a:spLocks noGrp="1"/>
          </p:cNvSpPr>
          <p:nvPr>
            <p:ph type="sldNum" sz="quarter" idx="5"/>
          </p:nvPr>
        </p:nvSpPr>
        <p:spPr>
          <a:noFill/>
        </p:spPr>
        <p:txBody>
          <a:bodyPr/>
          <a:lstStyle/>
          <a:p>
            <a:fld id="{0184F1EE-6A94-F140-805B-4007FEC1A69E}" type="slidenum">
              <a:rPr lang="en-US"/>
              <a:pPr/>
              <a:t>105</a:t>
            </a:fld>
            <a:endParaRPr lang="en-US" dirty="0"/>
          </a:p>
        </p:txBody>
      </p:sp>
    </p:spTree>
    <p:extLst>
      <p:ext uri="{BB962C8B-B14F-4D97-AF65-F5344CB8AC3E}">
        <p14:creationId xmlns:p14="http://schemas.microsoft.com/office/powerpoint/2010/main" val="543648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50532" name="Slide Number Placeholder 3"/>
          <p:cNvSpPr>
            <a:spLocks noGrp="1"/>
          </p:cNvSpPr>
          <p:nvPr>
            <p:ph type="sldNum" sz="quarter" idx="5"/>
          </p:nvPr>
        </p:nvSpPr>
        <p:spPr>
          <a:noFill/>
        </p:spPr>
        <p:txBody>
          <a:bodyPr/>
          <a:lstStyle/>
          <a:p>
            <a:fld id="{5FC812CD-48D9-5D44-902D-C74652A2E823}" type="slidenum">
              <a:rPr lang="en-US"/>
              <a:pPr/>
              <a:t>106</a:t>
            </a:fld>
            <a:endParaRPr lang="en-US" dirty="0"/>
          </a:p>
        </p:txBody>
      </p:sp>
    </p:spTree>
    <p:extLst>
      <p:ext uri="{BB962C8B-B14F-4D97-AF65-F5344CB8AC3E}">
        <p14:creationId xmlns:p14="http://schemas.microsoft.com/office/powerpoint/2010/main" val="527275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53604" name="Slide Number Placeholder 3"/>
          <p:cNvSpPr>
            <a:spLocks noGrp="1"/>
          </p:cNvSpPr>
          <p:nvPr>
            <p:ph type="sldNum" sz="quarter" idx="5"/>
          </p:nvPr>
        </p:nvSpPr>
        <p:spPr>
          <a:noFill/>
        </p:spPr>
        <p:txBody>
          <a:bodyPr/>
          <a:lstStyle/>
          <a:p>
            <a:fld id="{231CDF9B-A17C-C843-B1CE-C2D3DE9E0134}" type="slidenum">
              <a:rPr lang="en-US"/>
              <a:pPr/>
              <a:t>107</a:t>
            </a:fld>
            <a:endParaRPr lang="en-US" dirty="0"/>
          </a:p>
        </p:txBody>
      </p:sp>
    </p:spTree>
    <p:extLst>
      <p:ext uri="{BB962C8B-B14F-4D97-AF65-F5344CB8AC3E}">
        <p14:creationId xmlns:p14="http://schemas.microsoft.com/office/powerpoint/2010/main" val="500432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Figure 19-23: </a:t>
            </a:r>
            <a:r>
              <a:rPr lang="en-US" sz="1200" kern="1200" baseline="0" dirty="0">
                <a:solidFill>
                  <a:schemeClr val="tx1"/>
                </a:solidFill>
                <a:latin typeface="Calibri" charset="0"/>
                <a:ea typeface="ＭＳ Ｐゴシック" pitchFamily="1" charset="-128"/>
                <a:cs typeface="ＭＳ Ｐゴシック" charset="-128"/>
              </a:rPr>
              <a:t>Geoengineering schemes include ways to reflect more sunlight, and some carbon sequestration approaches (Figure 19-D) can also be thought of as geoengineering. Questions: Of the approaches shown here, which three do you think are the most workable? Why?</a:t>
            </a:r>
            <a:endParaRPr lang="en-US" b="1" dirty="0"/>
          </a:p>
        </p:txBody>
      </p:sp>
      <p:sp>
        <p:nvSpPr>
          <p:cNvPr id="4" name="Slide Number Placeholder 3"/>
          <p:cNvSpPr>
            <a:spLocks noGrp="1"/>
          </p:cNvSpPr>
          <p:nvPr>
            <p:ph type="sldNum" sz="quarter" idx="10"/>
          </p:nvPr>
        </p:nvSpPr>
        <p:spPr/>
        <p:txBody>
          <a:bodyPr/>
          <a:lstStyle/>
          <a:p>
            <a:fld id="{44F8155D-49E3-5F4D-A95F-F47A46530CF5}" type="slidenum">
              <a:rPr lang="en-US" smtClean="0"/>
              <a:pPr/>
              <a:t>108</a:t>
            </a:fld>
            <a:endParaRPr lang="en-US" dirty="0"/>
          </a:p>
        </p:txBody>
      </p:sp>
    </p:spTree>
    <p:extLst>
      <p:ext uri="{BB962C8B-B14F-4D97-AF65-F5344CB8AC3E}">
        <p14:creationId xmlns:p14="http://schemas.microsoft.com/office/powerpoint/2010/main" val="988050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55652" name="Slide Number Placeholder 3"/>
          <p:cNvSpPr>
            <a:spLocks noGrp="1"/>
          </p:cNvSpPr>
          <p:nvPr>
            <p:ph type="sldNum" sz="quarter" idx="5"/>
          </p:nvPr>
        </p:nvSpPr>
        <p:spPr>
          <a:noFill/>
        </p:spPr>
        <p:txBody>
          <a:bodyPr/>
          <a:lstStyle/>
          <a:p>
            <a:fld id="{524BDC7A-85BE-4E4B-BD17-FC2C88978B56}" type="slidenum">
              <a:rPr lang="en-US"/>
              <a:pPr/>
              <a:t>109</a:t>
            </a:fld>
            <a:endParaRPr lang="en-US" dirty="0"/>
          </a:p>
        </p:txBody>
      </p:sp>
    </p:spTree>
    <p:extLst>
      <p:ext uri="{BB962C8B-B14F-4D97-AF65-F5344CB8AC3E}">
        <p14:creationId xmlns:p14="http://schemas.microsoft.com/office/powerpoint/2010/main" val="3630173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Figure 19-24: </a:t>
            </a:r>
            <a:r>
              <a:rPr lang="en-US" sz="1200" kern="1200" baseline="0" dirty="0">
                <a:solidFill>
                  <a:schemeClr val="tx1"/>
                </a:solidFill>
                <a:latin typeface="Calibri" charset="0"/>
                <a:ea typeface="ＭＳ Ｐゴシック" pitchFamily="1" charset="-128"/>
                <a:cs typeface="ＭＳ Ｐゴシック" charset="-128"/>
              </a:rPr>
              <a:t>Using carbon and energy taxes or fees to help reduce greenhouse gas emissions has advantages and disadvantages. Question: Which two advantages and which two disadvantages do you think are the most important and why?</a:t>
            </a:r>
            <a:endParaRPr lang="en-US" b="1" dirty="0"/>
          </a:p>
        </p:txBody>
      </p:sp>
      <p:sp>
        <p:nvSpPr>
          <p:cNvPr id="4" name="Slide Number Placeholder 3"/>
          <p:cNvSpPr>
            <a:spLocks noGrp="1"/>
          </p:cNvSpPr>
          <p:nvPr>
            <p:ph type="sldNum" sz="quarter" idx="10"/>
          </p:nvPr>
        </p:nvSpPr>
        <p:spPr/>
        <p:txBody>
          <a:bodyPr/>
          <a:lstStyle/>
          <a:p>
            <a:fld id="{44F8155D-49E3-5F4D-A95F-F47A46530CF5}" type="slidenum">
              <a:rPr lang="en-US" smtClean="0"/>
              <a:pPr/>
              <a:t>111</a:t>
            </a:fld>
            <a:endParaRPr lang="en-US" dirty="0"/>
          </a:p>
        </p:txBody>
      </p:sp>
    </p:spTree>
    <p:extLst>
      <p:ext uri="{BB962C8B-B14F-4D97-AF65-F5344CB8AC3E}">
        <p14:creationId xmlns:p14="http://schemas.microsoft.com/office/powerpoint/2010/main" val="3624125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Figure 19-25: </a:t>
            </a:r>
            <a:r>
              <a:rPr lang="en-US" sz="1200" kern="1200" baseline="0" dirty="0">
                <a:solidFill>
                  <a:schemeClr val="tx1"/>
                </a:solidFill>
                <a:latin typeface="Calibri" charset="0"/>
                <a:ea typeface="ＭＳ Ｐゴシック" pitchFamily="1" charset="-128"/>
                <a:cs typeface="ＭＳ Ｐゴシック" charset="-128"/>
              </a:rPr>
              <a:t>Using a cap-and-trade policy to help reduce greenhouse gas emissions has advantages and disadvantages. Question: Which two advantages and which two disadvantages do you think are the most important and why?</a:t>
            </a:r>
            <a:endParaRPr lang="en-US" b="1" dirty="0"/>
          </a:p>
        </p:txBody>
      </p:sp>
      <p:sp>
        <p:nvSpPr>
          <p:cNvPr id="4" name="Slide Number Placeholder 3"/>
          <p:cNvSpPr>
            <a:spLocks noGrp="1"/>
          </p:cNvSpPr>
          <p:nvPr>
            <p:ph type="sldNum" sz="quarter" idx="10"/>
          </p:nvPr>
        </p:nvSpPr>
        <p:spPr/>
        <p:txBody>
          <a:bodyPr/>
          <a:lstStyle/>
          <a:p>
            <a:fld id="{44F8155D-49E3-5F4D-A95F-F47A46530CF5}" type="slidenum">
              <a:rPr lang="en-US" smtClean="0"/>
              <a:pPr/>
              <a:t>112</a:t>
            </a:fld>
            <a:endParaRPr lang="en-US" dirty="0"/>
          </a:p>
        </p:txBody>
      </p:sp>
    </p:spTree>
    <p:extLst>
      <p:ext uri="{BB962C8B-B14F-4D97-AF65-F5344CB8AC3E}">
        <p14:creationId xmlns:p14="http://schemas.microsoft.com/office/powerpoint/2010/main" val="3369537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58724" name="Slide Number Placeholder 3"/>
          <p:cNvSpPr>
            <a:spLocks noGrp="1"/>
          </p:cNvSpPr>
          <p:nvPr>
            <p:ph type="sldNum" sz="quarter" idx="5"/>
          </p:nvPr>
        </p:nvSpPr>
        <p:spPr>
          <a:noFill/>
        </p:spPr>
        <p:txBody>
          <a:bodyPr/>
          <a:lstStyle/>
          <a:p>
            <a:fld id="{DE814855-CBCB-6449-A852-0C20ACFD4935}" type="slidenum">
              <a:rPr lang="en-US"/>
              <a:pPr/>
              <a:t>114</a:t>
            </a:fld>
            <a:endParaRPr lang="en-US" dirty="0"/>
          </a:p>
        </p:txBody>
      </p:sp>
    </p:spTree>
    <p:extLst>
      <p:ext uri="{BB962C8B-B14F-4D97-AF65-F5344CB8AC3E}">
        <p14:creationId xmlns:p14="http://schemas.microsoft.com/office/powerpoint/2010/main" val="748607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59748" name="Slide Number Placeholder 3"/>
          <p:cNvSpPr>
            <a:spLocks noGrp="1"/>
          </p:cNvSpPr>
          <p:nvPr>
            <p:ph type="sldNum" sz="quarter" idx="5"/>
          </p:nvPr>
        </p:nvSpPr>
        <p:spPr>
          <a:noFill/>
        </p:spPr>
        <p:txBody>
          <a:bodyPr/>
          <a:lstStyle/>
          <a:p>
            <a:fld id="{5CFBB169-36CD-6845-A26F-DBA335690344}" type="slidenum">
              <a:rPr lang="en-US"/>
              <a:pPr/>
              <a:t>115</a:t>
            </a:fld>
            <a:endParaRPr lang="en-US" dirty="0"/>
          </a:p>
        </p:txBody>
      </p:sp>
    </p:spTree>
    <p:extLst>
      <p:ext uri="{BB962C8B-B14F-4D97-AF65-F5344CB8AC3E}">
        <p14:creationId xmlns:p14="http://schemas.microsoft.com/office/powerpoint/2010/main" val="1161630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60772" name="Slide Number Placeholder 3"/>
          <p:cNvSpPr>
            <a:spLocks noGrp="1"/>
          </p:cNvSpPr>
          <p:nvPr>
            <p:ph type="sldNum" sz="quarter" idx="5"/>
          </p:nvPr>
        </p:nvSpPr>
        <p:spPr>
          <a:noFill/>
        </p:spPr>
        <p:txBody>
          <a:bodyPr/>
          <a:lstStyle/>
          <a:p>
            <a:fld id="{9E255D34-DB8B-0648-B136-3B91F87C377F}" type="slidenum">
              <a:rPr lang="en-US"/>
              <a:pPr/>
              <a:t>116</a:t>
            </a:fld>
            <a:endParaRPr lang="en-US" dirty="0"/>
          </a:p>
        </p:txBody>
      </p:sp>
    </p:spTree>
    <p:extLst>
      <p:ext uri="{BB962C8B-B14F-4D97-AF65-F5344CB8AC3E}">
        <p14:creationId xmlns:p14="http://schemas.microsoft.com/office/powerpoint/2010/main" val="118657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5476" name="Slide Number Placeholder 3"/>
          <p:cNvSpPr>
            <a:spLocks noGrp="1"/>
          </p:cNvSpPr>
          <p:nvPr>
            <p:ph type="sldNum" sz="quarter" idx="5"/>
          </p:nvPr>
        </p:nvSpPr>
        <p:spPr>
          <a:noFill/>
        </p:spPr>
        <p:txBody>
          <a:bodyPr/>
          <a:lstStyle/>
          <a:p>
            <a:fld id="{A00DA8EB-2E4D-3641-82B1-FE365DBD8268}" type="slidenum">
              <a:rPr lang="en-US"/>
              <a:pPr/>
              <a:t>39</a:t>
            </a:fld>
            <a:endParaRPr lang="en-US" dirty="0"/>
          </a:p>
        </p:txBody>
      </p:sp>
    </p:spTree>
    <p:extLst>
      <p:ext uri="{BB962C8B-B14F-4D97-AF65-F5344CB8AC3E}">
        <p14:creationId xmlns:p14="http://schemas.microsoft.com/office/powerpoint/2010/main" val="3297032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61796" name="Slide Number Placeholder 3"/>
          <p:cNvSpPr>
            <a:spLocks noGrp="1"/>
          </p:cNvSpPr>
          <p:nvPr>
            <p:ph type="sldNum" sz="quarter" idx="5"/>
          </p:nvPr>
        </p:nvSpPr>
        <p:spPr>
          <a:noFill/>
        </p:spPr>
        <p:txBody>
          <a:bodyPr/>
          <a:lstStyle/>
          <a:p>
            <a:fld id="{D73F88B4-B574-DC4A-A58D-349B0958A2AF}" type="slidenum">
              <a:rPr lang="en-US"/>
              <a:pPr/>
              <a:t>117</a:t>
            </a:fld>
            <a:endParaRPr lang="en-US" dirty="0"/>
          </a:p>
        </p:txBody>
      </p:sp>
    </p:spTree>
    <p:extLst>
      <p:ext uri="{BB962C8B-B14F-4D97-AF65-F5344CB8AC3E}">
        <p14:creationId xmlns:p14="http://schemas.microsoft.com/office/powerpoint/2010/main" val="1468779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Figure 19-28: </a:t>
            </a:r>
            <a:r>
              <a:rPr lang="en-US" sz="1200" kern="1200" baseline="0" dirty="0">
                <a:solidFill>
                  <a:schemeClr val="tx1"/>
                </a:solidFill>
                <a:latin typeface="Calibri" charset="0"/>
                <a:ea typeface="ＭＳ Ｐゴシック" pitchFamily="1" charset="-128"/>
                <a:cs typeface="ＭＳ Ｐゴシック" charset="-128"/>
              </a:rPr>
              <a:t>Individuals matter: You can reduce your annual emissions of CO</a:t>
            </a:r>
            <a:r>
              <a:rPr lang="en-US" sz="1200" kern="1200" baseline="-25000" dirty="0">
                <a:solidFill>
                  <a:schemeClr val="tx1"/>
                </a:solidFill>
                <a:latin typeface="Calibri" charset="0"/>
                <a:ea typeface="ＭＳ Ｐゴシック" pitchFamily="1" charset="-128"/>
                <a:cs typeface="ＭＳ Ｐゴシック" charset="-128"/>
              </a:rPr>
              <a:t>2</a:t>
            </a:r>
            <a:r>
              <a:rPr lang="en-US" sz="1200" kern="1200" baseline="0" dirty="0">
                <a:solidFill>
                  <a:schemeClr val="tx1"/>
                </a:solidFill>
                <a:latin typeface="Calibri" charset="0"/>
                <a:ea typeface="ＭＳ Ｐゴシック" pitchFamily="1" charset="-128"/>
                <a:cs typeface="ＭＳ Ｐゴシック" charset="-128"/>
              </a:rPr>
              <a:t>. Question: Which of these steps, if any, do you take now or plan to take in the future?</a:t>
            </a:r>
            <a:endParaRPr lang="en-US" b="1" dirty="0"/>
          </a:p>
        </p:txBody>
      </p:sp>
      <p:sp>
        <p:nvSpPr>
          <p:cNvPr id="4" name="Slide Number Placeholder 3"/>
          <p:cNvSpPr>
            <a:spLocks noGrp="1"/>
          </p:cNvSpPr>
          <p:nvPr>
            <p:ph type="sldNum" sz="quarter" idx="10"/>
          </p:nvPr>
        </p:nvSpPr>
        <p:spPr/>
        <p:txBody>
          <a:bodyPr/>
          <a:lstStyle/>
          <a:p>
            <a:fld id="{44F8155D-49E3-5F4D-A95F-F47A46530CF5}" type="slidenum">
              <a:rPr lang="en-US" smtClean="0"/>
              <a:pPr/>
              <a:t>119</a:t>
            </a:fld>
            <a:endParaRPr lang="en-US" dirty="0"/>
          </a:p>
        </p:txBody>
      </p:sp>
    </p:spTree>
    <p:extLst>
      <p:ext uri="{BB962C8B-B14F-4D97-AF65-F5344CB8AC3E}">
        <p14:creationId xmlns:p14="http://schemas.microsoft.com/office/powerpoint/2010/main" val="3599825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63844" name="Slide Number Placeholder 3"/>
          <p:cNvSpPr>
            <a:spLocks noGrp="1"/>
          </p:cNvSpPr>
          <p:nvPr>
            <p:ph type="sldNum" sz="quarter" idx="5"/>
          </p:nvPr>
        </p:nvSpPr>
        <p:spPr>
          <a:noFill/>
        </p:spPr>
        <p:txBody>
          <a:bodyPr/>
          <a:lstStyle/>
          <a:p>
            <a:fld id="{FB01C796-EAE3-AC49-A07A-C0B95B9927D4}" type="slidenum">
              <a:rPr lang="en-US"/>
              <a:pPr/>
              <a:t>120</a:t>
            </a:fld>
            <a:endParaRPr lang="en-US" dirty="0"/>
          </a:p>
        </p:txBody>
      </p:sp>
    </p:spTree>
    <p:extLst>
      <p:ext uri="{BB962C8B-B14F-4D97-AF65-F5344CB8AC3E}">
        <p14:creationId xmlns:p14="http://schemas.microsoft.com/office/powerpoint/2010/main" val="2623895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dirty="0">
              <a:ea typeface="ＭＳ Ｐゴシック" charset="-128"/>
            </a:endParaRPr>
          </a:p>
        </p:txBody>
      </p:sp>
      <p:sp>
        <p:nvSpPr>
          <p:cNvPr id="166916" name="Slide Number Placeholder 3"/>
          <p:cNvSpPr>
            <a:spLocks noGrp="1"/>
          </p:cNvSpPr>
          <p:nvPr>
            <p:ph type="sldNum" sz="quarter" idx="5"/>
          </p:nvPr>
        </p:nvSpPr>
        <p:spPr>
          <a:noFill/>
        </p:spPr>
        <p:txBody>
          <a:bodyPr/>
          <a:lstStyle/>
          <a:p>
            <a:fld id="{4F5E19A5-EEEE-6749-83C8-078E33AA18CE}" type="slidenum">
              <a:rPr lang="en-US"/>
              <a:pPr/>
              <a:t>121</a:t>
            </a:fld>
            <a:endParaRPr lang="en-US" dirty="0"/>
          </a:p>
        </p:txBody>
      </p:sp>
    </p:spTree>
    <p:extLst>
      <p:ext uri="{BB962C8B-B14F-4D97-AF65-F5344CB8AC3E}">
        <p14:creationId xmlns:p14="http://schemas.microsoft.com/office/powerpoint/2010/main" val="1306758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endParaRPr lang="en-US" dirty="0">
              <a:ea typeface="ＭＳ Ｐゴシック" charset="-128"/>
            </a:endParaRPr>
          </a:p>
        </p:txBody>
      </p:sp>
      <p:sp>
        <p:nvSpPr>
          <p:cNvPr id="106500" name="Slide Number Placeholder 3"/>
          <p:cNvSpPr>
            <a:spLocks noGrp="1"/>
          </p:cNvSpPr>
          <p:nvPr>
            <p:ph type="sldNum" sz="quarter" idx="5"/>
          </p:nvPr>
        </p:nvSpPr>
        <p:spPr>
          <a:noFill/>
        </p:spPr>
        <p:txBody>
          <a:bodyPr/>
          <a:lstStyle/>
          <a:p>
            <a:fld id="{64B146F1-5F5C-2E4C-B86D-C1DAEAFBA328}" type="slidenum">
              <a:rPr lang="en-US"/>
              <a:pPr/>
              <a:t>40</a:t>
            </a:fld>
            <a:endParaRPr lang="en-US" dirty="0"/>
          </a:p>
        </p:txBody>
      </p:sp>
    </p:spTree>
    <p:extLst>
      <p:ext uri="{BB962C8B-B14F-4D97-AF65-F5344CB8AC3E}">
        <p14:creationId xmlns:p14="http://schemas.microsoft.com/office/powerpoint/2010/main" val="111366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319CA3-AC11-304F-A21F-F67C91B1750A}" type="slidenum">
              <a:rPr lang="en-US"/>
              <a:pPr>
                <a:defRPr/>
              </a:pPr>
              <a:t>44</a:t>
            </a:fld>
            <a:endParaRPr lang="en-US"/>
          </a:p>
        </p:txBody>
      </p:sp>
      <p:sp>
        <p:nvSpPr>
          <p:cNvPr id="16386" name="Rectangle 2"/>
          <p:cNvSpPr>
            <a:spLocks noGrp="1" noRot="1" noChangeAspect="1" noChangeArrowheads="1" noTextEdit="1"/>
          </p:cNvSpPr>
          <p:nvPr>
            <p:ph type="sldImg"/>
          </p:nvPr>
        </p:nvSpPr>
        <p:spPr>
          <a:xfrm>
            <a:off x="381000" y="687388"/>
            <a:ext cx="6096000" cy="34290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1" dirty="0"/>
              <a:t>Figure 19.6 </a:t>
            </a:r>
            <a:r>
              <a:rPr lang="en-US" dirty="0"/>
              <a:t>Atmospheric lifetimes and warming potentials for three major greenhouse gases. </a:t>
            </a:r>
            <a:endParaRPr noProof="1">
              <a:solidFill>
                <a:srgbClr val="000000"/>
              </a:solidFill>
            </a:endParaRPr>
          </a:p>
        </p:txBody>
      </p:sp>
    </p:spTree>
    <p:extLst>
      <p:ext uri="{BB962C8B-B14F-4D97-AF65-F5344CB8AC3E}">
        <p14:creationId xmlns:p14="http://schemas.microsoft.com/office/powerpoint/2010/main" val="5167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C18F6B-1946-9C4E-A13E-F13FAD8A9B5B}" type="slidenum">
              <a:rPr lang="en-US"/>
              <a:pPr>
                <a:defRPr/>
              </a:pPr>
              <a:t>45</a:t>
            </a:fld>
            <a:endParaRPr lang="en-US"/>
          </a:p>
        </p:txBody>
      </p:sp>
      <p:sp>
        <p:nvSpPr>
          <p:cNvPr id="16386" name="Rectangle 2"/>
          <p:cNvSpPr>
            <a:spLocks noGrp="1" noRot="1" noChangeAspect="1" noChangeArrowheads="1" noTextEdit="1"/>
          </p:cNvSpPr>
          <p:nvPr>
            <p:ph type="sldImg"/>
          </p:nvPr>
        </p:nvSpPr>
        <p:spPr>
          <a:xfrm>
            <a:off x="381000" y="687388"/>
            <a:ext cx="6096000" cy="3429000"/>
          </a:xfrm>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1" dirty="0"/>
              <a:t>Figure 19.6 </a:t>
            </a:r>
            <a:r>
              <a:rPr lang="en-US" dirty="0"/>
              <a:t>Atmospheric lifetimes and warming potentials for three major greenhouse gases. </a:t>
            </a:r>
            <a:endParaRPr noProof="1">
              <a:solidFill>
                <a:srgbClr val="000000"/>
              </a:solidFill>
            </a:endParaRPr>
          </a:p>
        </p:txBody>
      </p:sp>
    </p:spTree>
    <p:extLst>
      <p:ext uri="{BB962C8B-B14F-4D97-AF65-F5344CB8AC3E}">
        <p14:creationId xmlns:p14="http://schemas.microsoft.com/office/powerpoint/2010/main" val="1236135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Figure 19-7: </a:t>
            </a:r>
            <a:r>
              <a:rPr lang="en-US" b="0" dirty="0"/>
              <a:t>Atmospheric</a:t>
            </a:r>
            <a:r>
              <a:rPr lang="en-US" b="0" baseline="0" dirty="0"/>
              <a:t> levels of carbon dioxide (CO</a:t>
            </a:r>
            <a:r>
              <a:rPr lang="en-US" b="0" baseline="-25000" dirty="0"/>
              <a:t>2</a:t>
            </a:r>
            <a:r>
              <a:rPr lang="en-US" b="0" baseline="0" dirty="0"/>
              <a:t>) and the global average temp</a:t>
            </a:r>
            <a:r>
              <a:rPr lang="en-US" sz="1200" kern="1200" baseline="0" dirty="0">
                <a:solidFill>
                  <a:schemeClr val="tx1"/>
                </a:solidFill>
                <a:latin typeface="Calibri" charset="0"/>
                <a:ea typeface="ＭＳ Ｐゴシック" pitchFamily="1" charset="-128"/>
                <a:cs typeface="ＭＳ Ｐゴシック" charset="-128"/>
              </a:rPr>
              <a:t>erature of the atmosphere near the earth’s surface have changed drastically over the past 400,000 years. These curves show a general correlation between these two sets of data but do not establish a direct relationship between them. </a:t>
            </a:r>
            <a:r>
              <a:rPr lang="en-US" sz="1200" b="1" kern="1200" baseline="0" dirty="0">
                <a:solidFill>
                  <a:schemeClr val="tx1"/>
                </a:solidFill>
                <a:latin typeface="Calibri" charset="0"/>
                <a:ea typeface="ＭＳ Ｐゴシック" pitchFamily="1" charset="-128"/>
                <a:cs typeface="ＭＳ Ｐゴシック" charset="-128"/>
              </a:rPr>
              <a:t>Question</a:t>
            </a:r>
            <a:r>
              <a:rPr lang="en-US" sz="1200" kern="1200" baseline="0" dirty="0">
                <a:solidFill>
                  <a:schemeClr val="tx1"/>
                </a:solidFill>
                <a:latin typeface="Calibri" charset="0"/>
                <a:ea typeface="ＭＳ Ｐゴシック" pitchFamily="1" charset="-128"/>
                <a:cs typeface="ＭＳ Ｐゴシック" charset="-128"/>
              </a:rPr>
              <a:t>: What are two conclusions that you can draw from these data?</a:t>
            </a:r>
            <a:endParaRPr lang="en-US" b="1" dirty="0"/>
          </a:p>
        </p:txBody>
      </p:sp>
      <p:sp>
        <p:nvSpPr>
          <p:cNvPr id="4" name="Slide Number Placeholder 3"/>
          <p:cNvSpPr>
            <a:spLocks noGrp="1"/>
          </p:cNvSpPr>
          <p:nvPr>
            <p:ph type="sldNum" sz="quarter" idx="10"/>
          </p:nvPr>
        </p:nvSpPr>
        <p:spPr/>
        <p:txBody>
          <a:bodyPr/>
          <a:lstStyle/>
          <a:p>
            <a:fld id="{44F8155D-49E3-5F4D-A95F-F47A46530CF5}" type="slidenum">
              <a:rPr lang="en-US" smtClean="0"/>
              <a:pPr/>
              <a:t>46</a:t>
            </a:fld>
            <a:endParaRPr lang="en-US" dirty="0"/>
          </a:p>
        </p:txBody>
      </p:sp>
    </p:spTree>
    <p:extLst>
      <p:ext uri="{BB962C8B-B14F-4D97-AF65-F5344CB8AC3E}">
        <p14:creationId xmlns:p14="http://schemas.microsoft.com/office/powerpoint/2010/main" val="69718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Figure 19-8: </a:t>
            </a:r>
            <a:r>
              <a:rPr lang="en-US" sz="1200" kern="1200" baseline="0" dirty="0">
                <a:solidFill>
                  <a:schemeClr val="tx1"/>
                </a:solidFill>
                <a:latin typeface="Calibri" charset="0"/>
                <a:ea typeface="ＭＳ Ｐゴシック" pitchFamily="1" charset="-128"/>
                <a:cs typeface="ＭＳ Ｐゴシック" charset="-128"/>
              </a:rPr>
              <a:t>Comparison of atmospheric concentrations of carbon dioxide (CO</a:t>
            </a:r>
            <a:r>
              <a:rPr lang="en-US" sz="1200" kern="1200" baseline="-25000" dirty="0">
                <a:solidFill>
                  <a:schemeClr val="tx1"/>
                </a:solidFill>
                <a:latin typeface="Calibri" charset="0"/>
                <a:ea typeface="ＭＳ Ｐゴシック" pitchFamily="1" charset="-128"/>
                <a:cs typeface="ＭＳ Ｐゴシック" charset="-128"/>
              </a:rPr>
              <a:t>2</a:t>
            </a:r>
            <a:r>
              <a:rPr lang="en-US" sz="1200" kern="1200" baseline="0" dirty="0">
                <a:solidFill>
                  <a:schemeClr val="tx1"/>
                </a:solidFill>
                <a:latin typeface="Calibri" charset="0"/>
                <a:ea typeface="ＭＳ Ｐゴシック" pitchFamily="1" charset="-128"/>
                <a:cs typeface="ＭＳ Ｐゴシック" charset="-128"/>
              </a:rPr>
              <a:t>) and the atmosphere’s average temperature for the period 1880–2011. Temperature data show the fluctuating seasonal average temperatures (orange curve) as well as the mean, or average of these data (red curve). While the data show an apparent relationship between the mean temperature and CO</a:t>
            </a:r>
            <a:r>
              <a:rPr lang="en-US" sz="1200" kern="1200" baseline="-25000" dirty="0">
                <a:solidFill>
                  <a:schemeClr val="tx1"/>
                </a:solidFill>
                <a:latin typeface="Calibri" charset="0"/>
                <a:ea typeface="ＭＳ Ｐゴシック" pitchFamily="1" charset="-128"/>
                <a:cs typeface="ＭＳ Ｐゴシック" charset="-128"/>
              </a:rPr>
              <a:t>2</a:t>
            </a:r>
            <a:r>
              <a:rPr lang="en-US" sz="1200" kern="1200" baseline="0" dirty="0">
                <a:solidFill>
                  <a:schemeClr val="tx1"/>
                </a:solidFill>
                <a:latin typeface="Calibri" charset="0"/>
                <a:ea typeface="ＭＳ Ｐゴシック" pitchFamily="1" charset="-128"/>
                <a:cs typeface="ＭＳ Ｐゴシック" charset="-128"/>
              </a:rPr>
              <a:t> concentrations, they do not establish that these two variables are related.</a:t>
            </a:r>
            <a:endParaRPr lang="en-US" b="1" dirty="0"/>
          </a:p>
        </p:txBody>
      </p:sp>
      <p:sp>
        <p:nvSpPr>
          <p:cNvPr id="4" name="Slide Number Placeholder 3"/>
          <p:cNvSpPr>
            <a:spLocks noGrp="1"/>
          </p:cNvSpPr>
          <p:nvPr>
            <p:ph type="sldNum" sz="quarter" idx="10"/>
          </p:nvPr>
        </p:nvSpPr>
        <p:spPr/>
        <p:txBody>
          <a:bodyPr/>
          <a:lstStyle/>
          <a:p>
            <a:fld id="{44F8155D-49E3-5F4D-A95F-F47A46530CF5}" type="slidenum">
              <a:rPr lang="en-US" smtClean="0"/>
              <a:pPr/>
              <a:t>49</a:t>
            </a:fld>
            <a:endParaRPr lang="en-US" dirty="0"/>
          </a:p>
        </p:txBody>
      </p:sp>
    </p:spTree>
    <p:extLst>
      <p:ext uri="{BB962C8B-B14F-4D97-AF65-F5344CB8AC3E}">
        <p14:creationId xmlns:p14="http://schemas.microsoft.com/office/powerpoint/2010/main" val="132387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7564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AF483F-17BB-4956-8646-81822C399293}"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266483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3236353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75768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1304098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4105956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2784146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3089626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352647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608567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370063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AF483F-17BB-4956-8646-81822C399293}"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167501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AF483F-17BB-4956-8646-81822C399293}"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374926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38470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3176943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54AF483F-17BB-4956-8646-81822C399293}" type="datetimeFigureOut">
              <a:rPr lang="en-US" smtClean="0"/>
              <a:t>10/3/2023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53539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AF483F-17BB-4956-8646-81822C399293}"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7F7-1BE0-4917-87CA-F42B3D3E5F69}" type="slidenum">
              <a:rPr lang="en-US" smtClean="0"/>
              <a:t>‹#›</a:t>
            </a:fld>
            <a:endParaRPr lang="en-US"/>
          </a:p>
        </p:txBody>
      </p:sp>
    </p:spTree>
    <p:extLst>
      <p:ext uri="{BB962C8B-B14F-4D97-AF65-F5344CB8AC3E}">
        <p14:creationId xmlns:p14="http://schemas.microsoft.com/office/powerpoint/2010/main" val="1568595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4AF483F-17BB-4956-8646-81822C399293}" type="datetimeFigureOut">
              <a:rPr lang="en-US" smtClean="0"/>
              <a:t>10/3/2023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A8D97F7-1BE0-4917-87CA-F42B3D3E5F69}" type="slidenum">
              <a:rPr lang="en-US" smtClean="0"/>
              <a:t>‹#›</a:t>
            </a:fld>
            <a:endParaRPr lang="en-US"/>
          </a:p>
        </p:txBody>
      </p:sp>
    </p:spTree>
    <p:extLst>
      <p:ext uri="{BB962C8B-B14F-4D97-AF65-F5344CB8AC3E}">
        <p14:creationId xmlns:p14="http://schemas.microsoft.com/office/powerpoint/2010/main" val="34392075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www.nature.com/nature/journal/v529/n7585/full/nature16494.html#close"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teamtrees.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theguardian.com/environment/2021/sep/09/worlds-biggest-plant-to-turn-carbon-dioxide-into-rock-opens-in-iceland-orc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unfccc.int/paris_agreement/items/9485.ph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iflscience.com/environment/sweden-combats-climate-change-aiming-be-fossil-fuel-free-natio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newsweek.com/sarah-sanders-dismisses-ocasio-cortez-climate-warning-well-leave-it-much-much-1301197" TargetMode="External"/><Relationship Id="rId2" Type="http://schemas.openxmlformats.org/officeDocument/2006/relationships/hyperlink" Target="https://www.abc.net.au/news/2019-01-23/mass-brumby-death-discovered-in-remote-central-australia/10739178"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coralreefwatch.noaa.gov/satellite/bleachingoutlook_cfs/outlook_cfs.php" TargetMode="External"/><Relationship Id="rId7" Type="http://schemas.openxmlformats.org/officeDocument/2006/relationships/hyperlink" Target="https://www.nytimes.com/2019/04/15/climate/climate-migration-duluth.html" TargetMode="External"/><Relationship Id="rId2" Type="http://schemas.openxmlformats.org/officeDocument/2006/relationships/hyperlink" Target="https://www.youtube.com/watch?v=o4oMsfa_30Q" TargetMode="External"/><Relationship Id="rId1" Type="http://schemas.openxmlformats.org/officeDocument/2006/relationships/slideLayout" Target="../slideLayouts/slideLayout2.xml"/><Relationship Id="rId6" Type="http://schemas.openxmlformats.org/officeDocument/2006/relationships/hyperlink" Target="https://arstechnica.com/tech-policy/2019/04/yet-another-state-washington-this-time-passed-100-clean-energy-legislation/" TargetMode="External"/><Relationship Id="rId5" Type="http://schemas.openxmlformats.org/officeDocument/2006/relationships/hyperlink" Target="https://www.bloomberg.com/news/articles/2019-01-23/pentagon-fears-confirmed-climate-change-leads-to-war-refugees" TargetMode="External"/><Relationship Id="rId4" Type="http://schemas.openxmlformats.org/officeDocument/2006/relationships/hyperlink" Target="https://www.technologyreview.com/s/612780/lets-keep-the-green-new-deal-grounded-in-science/"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climate.nasa.gov/evidence/"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ciencealert.com/watch-global-temperatures-spiral-out-of-control-in-this-new-climate-change-animat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ytimes.com/interactive/2018/01/18/climate/hottest-year-2017.html" TargetMode="External"/><Relationship Id="rId2" Type="http://schemas.openxmlformats.org/officeDocument/2006/relationships/hyperlink" Target="http://climate.nasa.gov/news/2537/nasa-noaa-data-show-2016-warmest-year-on-record-globally/" TargetMode="External"/><Relationship Id="rId1" Type="http://schemas.openxmlformats.org/officeDocument/2006/relationships/slideLayout" Target="../slideLayouts/slideLayout2.xml"/><Relationship Id="rId4" Type="http://schemas.openxmlformats.org/officeDocument/2006/relationships/hyperlink" Target="https://www.ncdc.noaa.gov/sotc/national/202013"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xkcd.com/1732/"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fao.org/gleam/results/en/" TargetMode="External"/><Relationship Id="rId2" Type="http://schemas.openxmlformats.org/officeDocument/2006/relationships/hyperlink" Target="http://www.wri.org/blog/2017/08/6-charts-understand-us-state-greenhouse-gas-emission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ipcc.ch/srocc/about/faq/final-faq-chapter-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conservation.org/blog/5-ways-that-climate-change-affects-the-ocea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ature.com/articles/sdata201937"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nature.com/articles/d41586-021-02179-1"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limatechange.umaine.edu/icecores/Ice_Core_101.html" TargetMode="External"/><Relationship Id="rId2" Type="http://schemas.openxmlformats.org/officeDocument/2006/relationships/hyperlink" Target="https://www.scientificamerican.com/article/how-are-past-temperatures/"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www.economist.com/graphic-detail/2022/11/10/climate-change-will-force-farmers-to-reshuffle-what-is-grown-where"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Global warming, greenhouse effect, and climate change</a:t>
            </a:r>
          </a:p>
        </p:txBody>
      </p:sp>
    </p:spTree>
    <p:extLst>
      <p:ext uri="{BB962C8B-B14F-4D97-AF65-F5344CB8AC3E}">
        <p14:creationId xmlns:p14="http://schemas.microsoft.com/office/powerpoint/2010/main" val="4050605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hlinkClick r:id="rId2"/>
              </a:rPr>
              <a:t>http://www.nature.com/nature/journal/v529/n7585/full/nature16494.html#close</a:t>
            </a:r>
            <a:endParaRPr lang="en-US" dirty="0"/>
          </a:p>
          <a:p>
            <a:r>
              <a:rPr lang="en-US" dirty="0"/>
              <a:t>Human induced global warming may have prevented a natural ice age by keeping CO2 levels high as they would naturally decline.</a:t>
            </a:r>
          </a:p>
          <a:p>
            <a:r>
              <a:rPr lang="en-US" dirty="0"/>
              <a:t>Good, but only to a point.</a:t>
            </a:r>
          </a:p>
        </p:txBody>
      </p:sp>
      <p:sp>
        <p:nvSpPr>
          <p:cNvPr id="3" name="Title 2"/>
          <p:cNvSpPr>
            <a:spLocks noGrp="1"/>
          </p:cNvSpPr>
          <p:nvPr>
            <p:ph type="title"/>
          </p:nvPr>
        </p:nvSpPr>
        <p:spPr/>
        <p:txBody>
          <a:bodyPr/>
          <a:lstStyle/>
          <a:p>
            <a:r>
              <a:rPr lang="en-US" dirty="0"/>
              <a:t>New evidence!!! (14 January, 2016)</a:t>
            </a:r>
          </a:p>
        </p:txBody>
      </p:sp>
    </p:spTree>
    <p:extLst>
      <p:ext uri="{BB962C8B-B14F-4D97-AF65-F5344CB8AC3E}">
        <p14:creationId xmlns:p14="http://schemas.microsoft.com/office/powerpoint/2010/main" val="7208452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nature.com/nrmicro/journal/v13/n4/images_article/nrmicro3430-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736879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879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7CA373D-0867-4CD2-A07D-465B795E1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22" y="1524001"/>
            <a:ext cx="8779778" cy="2824162"/>
          </a:xfrm>
          <a:prstGeom prst="rect">
            <a:avLst/>
          </a:prstGeom>
        </p:spPr>
      </p:pic>
    </p:spTree>
    <p:extLst>
      <p:ext uri="{BB962C8B-B14F-4D97-AF65-F5344CB8AC3E}">
        <p14:creationId xmlns:p14="http://schemas.microsoft.com/office/powerpoint/2010/main" val="14586301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What Can We Do to Slow Projected Climate Disruption? </a:t>
            </a:r>
          </a:p>
        </p:txBody>
      </p:sp>
      <p:sp>
        <p:nvSpPr>
          <p:cNvPr id="57347" name="Rectangle 3"/>
          <p:cNvSpPr>
            <a:spLocks noGrp="1" noChangeArrowheads="1"/>
          </p:cNvSpPr>
          <p:nvPr>
            <p:ph idx="1"/>
          </p:nvPr>
        </p:nvSpPr>
        <p:spPr/>
        <p:txBody>
          <a:bodyPr/>
          <a:lstStyle/>
          <a:p>
            <a:r>
              <a:rPr lang="en-US" dirty="0"/>
              <a:t>We can reduce greenhouse gas emissions and the threat of climate disruption while saving money and improving human health if we cut energy waste and rely more on cleaner renewable energy resources</a:t>
            </a:r>
          </a:p>
        </p:txBody>
      </p:sp>
    </p:spTree>
    <p:extLst>
      <p:ext uri="{BB962C8B-B14F-4D97-AF65-F5344CB8AC3E}">
        <p14:creationId xmlns:p14="http://schemas.microsoft.com/office/powerpoint/2010/main" val="15261805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a:t>Dealing with Climate Disruption Is Difficult</a:t>
            </a:r>
          </a:p>
        </p:txBody>
      </p:sp>
      <p:sp>
        <p:nvSpPr>
          <p:cNvPr id="58371" name="Rectangle 3"/>
          <p:cNvSpPr>
            <a:spLocks noGrp="1" noChangeArrowheads="1"/>
          </p:cNvSpPr>
          <p:nvPr>
            <p:ph idx="1"/>
          </p:nvPr>
        </p:nvSpPr>
        <p:spPr/>
        <p:txBody>
          <a:bodyPr/>
          <a:lstStyle/>
          <a:p>
            <a:r>
              <a:rPr lang="en-US" dirty="0"/>
              <a:t>Global problem</a:t>
            </a:r>
          </a:p>
          <a:p>
            <a:pPr lvl="1"/>
            <a:r>
              <a:rPr lang="en-US" dirty="0"/>
              <a:t>Requires unprecedented and prolonged international cooperation</a:t>
            </a:r>
          </a:p>
          <a:p>
            <a:r>
              <a:rPr lang="en-US" dirty="0"/>
              <a:t>Long-lasting political issue</a:t>
            </a:r>
          </a:p>
          <a:p>
            <a:pPr lvl="1"/>
            <a:r>
              <a:rPr lang="en-US" dirty="0"/>
              <a:t>People respond better to short-term problems</a:t>
            </a:r>
          </a:p>
          <a:p>
            <a:r>
              <a:rPr lang="en-US" dirty="0"/>
              <a:t>Projected harmful and beneficial impacts of climate change are not spread evenly</a:t>
            </a:r>
          </a:p>
          <a:p>
            <a:r>
              <a:rPr lang="en-US" dirty="0"/>
              <a:t>It will be expensive, especially for direct costs.  Most benefits for dealing with it are secondary</a:t>
            </a:r>
          </a:p>
        </p:txBody>
      </p:sp>
    </p:spTree>
    <p:extLst>
      <p:ext uri="{BB962C8B-B14F-4D97-AF65-F5344CB8AC3E}">
        <p14:creationId xmlns:p14="http://schemas.microsoft.com/office/powerpoint/2010/main" val="3032255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34291"/>
            <a:ext cx="12115981" cy="6123709"/>
          </a:xfrm>
          <a:prstGeom prst="rect">
            <a:avLst/>
          </a:prstGeom>
        </p:spPr>
      </p:pic>
    </p:spTree>
    <p:extLst>
      <p:ext uri="{BB962C8B-B14F-4D97-AF65-F5344CB8AC3E}">
        <p14:creationId xmlns:p14="http://schemas.microsoft.com/office/powerpoint/2010/main" val="6473346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a:t>We Could Control and Prevent Greenhouse Gas Emissions</a:t>
            </a:r>
          </a:p>
        </p:txBody>
      </p:sp>
      <p:sp>
        <p:nvSpPr>
          <p:cNvPr id="65539" name="Rectangle 3"/>
          <p:cNvSpPr>
            <a:spLocks noGrp="1" noChangeArrowheads="1"/>
          </p:cNvSpPr>
          <p:nvPr>
            <p:ph idx="1"/>
          </p:nvPr>
        </p:nvSpPr>
        <p:spPr/>
        <p:txBody>
          <a:bodyPr/>
          <a:lstStyle/>
          <a:p>
            <a:r>
              <a:rPr lang="en-US" dirty="0"/>
              <a:t>Solutions:</a:t>
            </a:r>
          </a:p>
          <a:p>
            <a:pPr lvl="1"/>
            <a:r>
              <a:rPr lang="en-US" dirty="0"/>
              <a:t>Improve energy efficiency to reduce fossil fuel use</a:t>
            </a:r>
          </a:p>
          <a:p>
            <a:pPr lvl="1"/>
            <a:r>
              <a:rPr lang="en-US" dirty="0"/>
              <a:t>Increased use of low-carbon renewable energy resources</a:t>
            </a:r>
          </a:p>
          <a:p>
            <a:pPr lvl="1"/>
            <a:r>
              <a:rPr lang="en-US" dirty="0"/>
              <a:t>Stop cutting down tropical forests.  Really, any forests.</a:t>
            </a:r>
          </a:p>
          <a:p>
            <a:pPr lvl="1"/>
            <a:r>
              <a:rPr lang="en-US" dirty="0"/>
              <a:t>Shift to more sustainable and climate-friendly agriculture</a:t>
            </a:r>
          </a:p>
          <a:p>
            <a:r>
              <a:rPr lang="en-US" dirty="0"/>
              <a:t>Also reduce other greenhouse gases</a:t>
            </a:r>
          </a:p>
        </p:txBody>
      </p:sp>
    </p:spTree>
    <p:extLst>
      <p:ext uri="{BB962C8B-B14F-4D97-AF65-F5344CB8AC3E}">
        <p14:creationId xmlns:p14="http://schemas.microsoft.com/office/powerpoint/2010/main" val="30747279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dirty="0"/>
              <a:t>We Could Try to Clean Up Greenhouse Gas Emissions</a:t>
            </a:r>
          </a:p>
        </p:txBody>
      </p:sp>
      <p:sp>
        <p:nvSpPr>
          <p:cNvPr id="56323" name="Rectangle 3"/>
          <p:cNvSpPr>
            <a:spLocks noGrp="1" noChangeArrowheads="1"/>
          </p:cNvSpPr>
          <p:nvPr>
            <p:ph idx="1"/>
          </p:nvPr>
        </p:nvSpPr>
        <p:spPr/>
        <p:txBody>
          <a:bodyPr/>
          <a:lstStyle/>
          <a:p>
            <a:r>
              <a:rPr lang="en-US" dirty="0"/>
              <a:t>Solutions</a:t>
            </a:r>
          </a:p>
          <a:p>
            <a:pPr lvl="1"/>
            <a:r>
              <a:rPr lang="en-US" dirty="0"/>
              <a:t>Massive global tree planting (</a:t>
            </a:r>
            <a:r>
              <a:rPr lang="en-US" dirty="0">
                <a:hlinkClick r:id="rId3"/>
              </a:rPr>
              <a:t>https://teamtrees.org/</a:t>
            </a:r>
            <a:r>
              <a:rPr lang="en-US" dirty="0"/>
              <a:t> )</a:t>
            </a:r>
          </a:p>
          <a:p>
            <a:pPr lvl="1"/>
            <a:r>
              <a:rPr lang="en-US" dirty="0"/>
              <a:t>Restore wetlands that have been drained for farming</a:t>
            </a:r>
          </a:p>
          <a:p>
            <a:pPr lvl="1"/>
            <a:r>
              <a:rPr lang="en-US" dirty="0"/>
              <a:t>Plant fast-growing perennials on degraded land</a:t>
            </a:r>
          </a:p>
          <a:p>
            <a:pPr lvl="1"/>
            <a:r>
              <a:rPr lang="en-US" dirty="0"/>
              <a:t>Preserve and restore natural forests</a:t>
            </a:r>
          </a:p>
          <a:p>
            <a:pPr lvl="1"/>
            <a:r>
              <a:rPr lang="en-US" dirty="0"/>
              <a:t>Capture/store carbon from coal-burning plants</a:t>
            </a:r>
          </a:p>
          <a:p>
            <a:pPr lvl="1"/>
            <a:endParaRPr lang="en-US" dirty="0"/>
          </a:p>
        </p:txBody>
      </p:sp>
    </p:spTree>
    <p:extLst>
      <p:ext uri="{BB962C8B-B14F-4D97-AF65-F5344CB8AC3E}">
        <p14:creationId xmlns:p14="http://schemas.microsoft.com/office/powerpoint/2010/main" val="13053442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dirty="0"/>
              <a:t>Some Promote Geoengineering Schemes to Ward Off Climate Change</a:t>
            </a:r>
          </a:p>
        </p:txBody>
      </p:sp>
      <p:sp>
        <p:nvSpPr>
          <p:cNvPr id="69635" name="Rectangle 3"/>
          <p:cNvSpPr>
            <a:spLocks noGrp="1" noChangeArrowheads="1"/>
          </p:cNvSpPr>
          <p:nvPr>
            <p:ph idx="1"/>
          </p:nvPr>
        </p:nvSpPr>
        <p:spPr>
          <a:xfrm>
            <a:off x="1103312" y="2566930"/>
            <a:ext cx="8946541" cy="3681469"/>
          </a:xfrm>
        </p:spPr>
        <p:txBody>
          <a:bodyPr/>
          <a:lstStyle/>
          <a:p>
            <a:r>
              <a:rPr lang="en-US" dirty="0"/>
              <a:t>Geoengineering as last resort, if other methods and policies fail</a:t>
            </a:r>
          </a:p>
          <a:p>
            <a:pPr lvl="1"/>
            <a:r>
              <a:rPr lang="en-US" dirty="0"/>
              <a:t>Injection of sulfate particles into the stratosphere</a:t>
            </a:r>
          </a:p>
          <a:p>
            <a:pPr lvl="1"/>
            <a:r>
              <a:rPr lang="en-US" dirty="0"/>
              <a:t>Seed oceans with iron</a:t>
            </a:r>
          </a:p>
          <a:p>
            <a:pPr lvl="1"/>
            <a:r>
              <a:rPr lang="en-US" dirty="0"/>
              <a:t>Suck CO2 directly out of the air and sequester it deep in the crust</a:t>
            </a:r>
          </a:p>
          <a:p>
            <a:pPr lvl="2"/>
            <a:r>
              <a:rPr lang="en-US" dirty="0">
                <a:hlinkClick r:id="rId3"/>
              </a:rPr>
              <a:t>https://www.theguardian.com/environment/2021/sep/09/worlds-biggest-plant-to-turn-carbon-dioxide-into-rock-opens-in-iceland-orca</a:t>
            </a:r>
            <a:endParaRPr lang="en-US" dirty="0"/>
          </a:p>
          <a:p>
            <a:r>
              <a:rPr lang="en-US" dirty="0"/>
              <a:t>Problems:</a:t>
            </a:r>
          </a:p>
          <a:p>
            <a:pPr lvl="1"/>
            <a:r>
              <a:rPr lang="en-US" dirty="0"/>
              <a:t>Political and ethical </a:t>
            </a:r>
          </a:p>
          <a:p>
            <a:endParaRPr lang="en-US" dirty="0"/>
          </a:p>
        </p:txBody>
      </p:sp>
    </p:spTree>
    <p:extLst>
      <p:ext uri="{BB962C8B-B14F-4D97-AF65-F5344CB8AC3E}">
        <p14:creationId xmlns:p14="http://schemas.microsoft.com/office/powerpoint/2010/main" val="37270826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9424926" y="6584951"/>
            <a:ext cx="1257363" cy="26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cs typeface="Arial" charset="0"/>
              </a:rPr>
              <a:t>Fig. 19-23, p. 529</a:t>
            </a:r>
          </a:p>
        </p:txBody>
      </p:sp>
      <p:pic>
        <p:nvPicPr>
          <p:cNvPr id="5" name="Picture 3" descr="19p529_f23_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601" y="0"/>
            <a:ext cx="5870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4"/>
          <p:cNvSpPr txBox="1">
            <a:spLocks noChangeArrowheads="1"/>
          </p:cNvSpPr>
          <p:nvPr/>
        </p:nvSpPr>
        <p:spPr bwMode="auto">
          <a:xfrm>
            <a:off x="4860926" y="4757738"/>
            <a:ext cx="2405063"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b="1">
                <a:solidFill>
                  <a:schemeClr val="bg1"/>
                </a:solidFill>
              </a:rPr>
              <a:t>Iron Fertilization</a:t>
            </a:r>
            <a:br>
              <a:rPr lang="en-US" sz="1300" b="1">
                <a:solidFill>
                  <a:schemeClr val="bg1"/>
                </a:solidFill>
              </a:rPr>
            </a:br>
            <a:r>
              <a:rPr lang="en-US" sz="1300" b="1">
                <a:solidFill>
                  <a:schemeClr val="bg1"/>
                </a:solidFill>
              </a:rPr>
              <a:t>Promotes Carbon-Absorbing Marine Organisms </a:t>
            </a:r>
            <a:endParaRPr lang="en-US" sz="1300">
              <a:solidFill>
                <a:schemeClr val="bg1"/>
              </a:solidFill>
            </a:endParaRPr>
          </a:p>
          <a:p>
            <a:pPr eaLnBrk="1" hangingPunct="1"/>
            <a:endParaRPr lang="en-US" sz="1300">
              <a:solidFill>
                <a:schemeClr val="bg1"/>
              </a:solidFill>
            </a:endParaRPr>
          </a:p>
        </p:txBody>
      </p:sp>
      <p:sp>
        <p:nvSpPr>
          <p:cNvPr id="7" name="TextBox 5"/>
          <p:cNvSpPr txBox="1">
            <a:spLocks noChangeArrowheads="1"/>
          </p:cNvSpPr>
          <p:nvPr/>
        </p:nvSpPr>
        <p:spPr bwMode="auto">
          <a:xfrm>
            <a:off x="3124200" y="3352800"/>
            <a:ext cx="1906588"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b="1">
                <a:solidFill>
                  <a:schemeClr val="bg1"/>
                </a:solidFill>
              </a:rPr>
              <a:t>Cloud Brightening with Seawater </a:t>
            </a:r>
            <a:endParaRPr lang="en-US" sz="1300">
              <a:solidFill>
                <a:schemeClr val="bg1"/>
              </a:solidFill>
            </a:endParaRPr>
          </a:p>
          <a:p>
            <a:pPr eaLnBrk="1" hangingPunct="1"/>
            <a:endParaRPr lang="en-US" sz="1300">
              <a:solidFill>
                <a:schemeClr val="bg1"/>
              </a:solidFill>
            </a:endParaRPr>
          </a:p>
        </p:txBody>
      </p:sp>
      <p:sp>
        <p:nvSpPr>
          <p:cNvPr id="8" name="TextBox 6"/>
          <p:cNvSpPr txBox="1">
            <a:spLocks noChangeArrowheads="1"/>
          </p:cNvSpPr>
          <p:nvPr/>
        </p:nvSpPr>
        <p:spPr bwMode="auto">
          <a:xfrm>
            <a:off x="6553200" y="2743201"/>
            <a:ext cx="243205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b="1">
                <a:solidFill>
                  <a:schemeClr val="bg1"/>
                </a:solidFill>
              </a:rPr>
              <a:t>Genetically Modified </a:t>
            </a:r>
          </a:p>
          <a:p>
            <a:pPr eaLnBrk="1" hangingPunct="1"/>
            <a:r>
              <a:rPr lang="en-US" sz="1300" b="1">
                <a:solidFill>
                  <a:schemeClr val="bg1"/>
                </a:solidFill>
              </a:rPr>
              <a:t>Trees Absorb More Carbon </a:t>
            </a:r>
            <a:endParaRPr lang="en-US" sz="1300">
              <a:solidFill>
                <a:schemeClr val="bg1"/>
              </a:solidFill>
            </a:endParaRPr>
          </a:p>
        </p:txBody>
      </p:sp>
      <p:sp>
        <p:nvSpPr>
          <p:cNvPr id="9" name="TextBox 7"/>
          <p:cNvSpPr txBox="1">
            <a:spLocks noChangeArrowheads="1"/>
          </p:cNvSpPr>
          <p:nvPr/>
        </p:nvSpPr>
        <p:spPr bwMode="auto">
          <a:xfrm>
            <a:off x="3124200" y="1574801"/>
            <a:ext cx="2865438"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b="1">
                <a:solidFill>
                  <a:schemeClr val="bg1"/>
                </a:solidFill>
              </a:rPr>
              <a:t>Stratospheric Reflective Aerosol Dispersal Using Jet Aircraft </a:t>
            </a:r>
            <a:endParaRPr lang="en-US" sz="1300">
              <a:solidFill>
                <a:schemeClr val="bg1"/>
              </a:solidFill>
            </a:endParaRPr>
          </a:p>
          <a:p>
            <a:pPr eaLnBrk="1" hangingPunct="1"/>
            <a:endParaRPr lang="en-US" sz="1300">
              <a:solidFill>
                <a:schemeClr val="bg1"/>
              </a:solidFill>
            </a:endParaRPr>
          </a:p>
        </p:txBody>
      </p:sp>
      <p:sp>
        <p:nvSpPr>
          <p:cNvPr id="10" name="TextBox 8"/>
          <p:cNvSpPr txBox="1">
            <a:spLocks noChangeArrowheads="1"/>
          </p:cNvSpPr>
          <p:nvPr/>
        </p:nvSpPr>
        <p:spPr bwMode="auto">
          <a:xfrm>
            <a:off x="5038725" y="673101"/>
            <a:ext cx="2046288" cy="1092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b="1">
                <a:solidFill>
                  <a:schemeClr val="bg1"/>
                </a:solidFill>
              </a:rPr>
              <a:t>Stratospheric Reflective Aerosol Dispersal Using High-altitude Balloons </a:t>
            </a:r>
            <a:endParaRPr lang="en-US" sz="1300">
              <a:solidFill>
                <a:schemeClr val="bg1"/>
              </a:solidFill>
            </a:endParaRPr>
          </a:p>
          <a:p>
            <a:pPr eaLnBrk="1" hangingPunct="1"/>
            <a:endParaRPr lang="en-US" sz="1300">
              <a:solidFill>
                <a:schemeClr val="bg1"/>
              </a:solidFill>
            </a:endParaRPr>
          </a:p>
        </p:txBody>
      </p:sp>
      <p:sp>
        <p:nvSpPr>
          <p:cNvPr id="11" name="TextBox 9"/>
          <p:cNvSpPr txBox="1">
            <a:spLocks noChangeArrowheads="1"/>
          </p:cNvSpPr>
          <p:nvPr/>
        </p:nvSpPr>
        <p:spPr bwMode="auto">
          <a:xfrm>
            <a:off x="4495800" y="76200"/>
            <a:ext cx="2656496"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b="1">
                <a:solidFill>
                  <a:schemeClr val="bg1"/>
                </a:solidFill>
              </a:rPr>
              <a:t>Orbiting Satellite Space Shield </a:t>
            </a:r>
            <a:endParaRPr lang="en-US" sz="1300">
              <a:solidFill>
                <a:schemeClr val="bg1"/>
              </a:solidFill>
            </a:endParaRPr>
          </a:p>
        </p:txBody>
      </p:sp>
    </p:spTree>
    <p:extLst>
      <p:ext uri="{BB962C8B-B14F-4D97-AF65-F5344CB8AC3E}">
        <p14:creationId xmlns:p14="http://schemas.microsoft.com/office/powerpoint/2010/main" val="35266414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Greenhouse Gases Can Be Regulated as Pollutants</a:t>
            </a:r>
          </a:p>
        </p:txBody>
      </p:sp>
      <p:sp>
        <p:nvSpPr>
          <p:cNvPr id="71683" name="Rectangle 3"/>
          <p:cNvSpPr>
            <a:spLocks noGrp="1" noChangeArrowheads="1"/>
          </p:cNvSpPr>
          <p:nvPr>
            <p:ph idx="1"/>
          </p:nvPr>
        </p:nvSpPr>
        <p:spPr/>
        <p:txBody>
          <a:bodyPr/>
          <a:lstStyle/>
          <a:p>
            <a:r>
              <a:rPr lang="en-US" dirty="0"/>
              <a:t>CO</a:t>
            </a:r>
            <a:r>
              <a:rPr lang="en-US" baseline="-25000" dirty="0"/>
              <a:t>2</a:t>
            </a:r>
            <a:r>
              <a:rPr lang="en-US" dirty="0"/>
              <a:t> is classified as a pollutant</a:t>
            </a:r>
          </a:p>
          <a:p>
            <a:pPr lvl="1"/>
            <a:r>
              <a:rPr lang="en-US" dirty="0"/>
              <a:t>Concentration in the atmosphere</a:t>
            </a:r>
          </a:p>
          <a:p>
            <a:r>
              <a:rPr lang="en-US" dirty="0"/>
              <a:t>2009 – the EPA classified several greenhouse gases as a danger to public health</a:t>
            </a:r>
          </a:p>
          <a:p>
            <a:pPr lvl="1"/>
            <a:r>
              <a:rPr lang="en-US" dirty="0"/>
              <a:t>Fossil fuel companies are against</a:t>
            </a:r>
          </a:p>
        </p:txBody>
      </p:sp>
    </p:spTree>
    <p:extLst>
      <p:ext uri="{BB962C8B-B14F-4D97-AF65-F5344CB8AC3E}">
        <p14:creationId xmlns:p14="http://schemas.microsoft.com/office/powerpoint/2010/main" val="1514488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p:txBody>
          <a:bodyPr/>
          <a:lstStyle/>
          <a:p>
            <a:r>
              <a:rPr lang="en-US" dirty="0"/>
              <a:t>Over the past 10,000 years</a:t>
            </a:r>
          </a:p>
          <a:p>
            <a:pPr lvl="1"/>
            <a:r>
              <a:rPr lang="en-US" dirty="0"/>
              <a:t>Interglacial period</a:t>
            </a:r>
          </a:p>
          <a:p>
            <a:r>
              <a:rPr lang="en-US" dirty="0"/>
              <a:t>Over the past 1,000 years</a:t>
            </a:r>
          </a:p>
          <a:p>
            <a:pPr lvl="1"/>
            <a:r>
              <a:rPr lang="en-US" dirty="0"/>
              <a:t>Temperature stable</a:t>
            </a:r>
          </a:p>
          <a:p>
            <a:r>
              <a:rPr lang="en-US" dirty="0"/>
              <a:t>Since 1975</a:t>
            </a:r>
          </a:p>
          <a:p>
            <a:pPr lvl="1"/>
            <a:r>
              <a:rPr lang="en-US" dirty="0"/>
              <a:t>Temperature changes</a:t>
            </a:r>
          </a:p>
          <a:p>
            <a:pPr lvl="1"/>
            <a:r>
              <a:rPr lang="en-US" dirty="0"/>
              <a:t>Accelerating</a:t>
            </a:r>
          </a:p>
          <a:p>
            <a:pPr lvl="1"/>
            <a:endParaRPr lang="en-US" dirty="0"/>
          </a:p>
          <a:p>
            <a:pPr lvl="1"/>
            <a:endParaRPr lang="en-US" dirty="0"/>
          </a:p>
        </p:txBody>
      </p:sp>
      <p:sp>
        <p:nvSpPr>
          <p:cNvPr id="9218" name="Rectangle 2"/>
          <p:cNvSpPr>
            <a:spLocks noGrp="1" noChangeArrowheads="1"/>
          </p:cNvSpPr>
          <p:nvPr>
            <p:ph type="title"/>
          </p:nvPr>
        </p:nvSpPr>
        <p:spPr/>
        <p:txBody>
          <a:bodyPr/>
          <a:lstStyle/>
          <a:p>
            <a:r>
              <a:rPr lang="en-US" dirty="0"/>
              <a:t>Climate Change is Not New But Has Accelerated (cont’d.)</a:t>
            </a:r>
          </a:p>
        </p:txBody>
      </p:sp>
    </p:spTree>
    <p:extLst>
      <p:ext uri="{BB962C8B-B14F-4D97-AF65-F5344CB8AC3E}">
        <p14:creationId xmlns:p14="http://schemas.microsoft.com/office/powerpoint/2010/main" val="21229448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Put a Price on Carbon Emissions</a:t>
            </a:r>
          </a:p>
        </p:txBody>
      </p:sp>
      <p:sp>
        <p:nvSpPr>
          <p:cNvPr id="3" name="Content Placeholder 2"/>
          <p:cNvSpPr>
            <a:spLocks noGrp="1"/>
          </p:cNvSpPr>
          <p:nvPr>
            <p:ph idx="1"/>
          </p:nvPr>
        </p:nvSpPr>
        <p:spPr/>
        <p:txBody>
          <a:bodyPr/>
          <a:lstStyle/>
          <a:p>
            <a:r>
              <a:rPr lang="en-US" dirty="0"/>
              <a:t>Carbon or energy taxes</a:t>
            </a:r>
          </a:p>
          <a:p>
            <a:r>
              <a:rPr lang="en-US" dirty="0"/>
              <a:t>Cap on total human-generated CO</a:t>
            </a:r>
            <a:r>
              <a:rPr lang="en-US" baseline="-25000" dirty="0"/>
              <a:t>2</a:t>
            </a:r>
            <a:r>
              <a:rPr lang="en-US" dirty="0"/>
              <a:t> and CH</a:t>
            </a:r>
            <a:r>
              <a:rPr lang="en-US" baseline="-25000" dirty="0"/>
              <a:t>4</a:t>
            </a:r>
            <a:endParaRPr lang="en-US" dirty="0"/>
          </a:p>
          <a:p>
            <a:pPr lvl="1"/>
            <a:r>
              <a:rPr lang="en-US" dirty="0"/>
              <a:t>Cap-and-trade</a:t>
            </a:r>
          </a:p>
          <a:p>
            <a:pPr marL="0" indent="0">
              <a:buNone/>
            </a:pPr>
            <a:endParaRPr lang="en-US" dirty="0"/>
          </a:p>
        </p:txBody>
      </p:sp>
    </p:spTree>
    <p:extLst>
      <p:ext uri="{BB962C8B-B14F-4D97-AF65-F5344CB8AC3E}">
        <p14:creationId xmlns:p14="http://schemas.microsoft.com/office/powerpoint/2010/main" val="40891022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9271000" y="6584950"/>
            <a:ext cx="13970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a:rPr>
              <a:t>Fig. 19-24, p. 532</a:t>
            </a:r>
          </a:p>
        </p:txBody>
      </p:sp>
      <p:pic>
        <p:nvPicPr>
          <p:cNvPr id="7" name="Picture 2" descr="19p532_f24_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8325" y="577850"/>
            <a:ext cx="851535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5"/>
          <p:cNvSpPr txBox="1">
            <a:spLocks noChangeArrowheads="1"/>
          </p:cNvSpPr>
          <p:nvPr/>
        </p:nvSpPr>
        <p:spPr bwMode="auto">
          <a:xfrm>
            <a:off x="2114551" y="762000"/>
            <a:ext cx="40370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latin typeface="Arial"/>
                <a:cs typeface="Arial"/>
              </a:rPr>
              <a:t>Trade-Offs</a:t>
            </a:r>
          </a:p>
        </p:txBody>
      </p:sp>
      <p:sp>
        <p:nvSpPr>
          <p:cNvPr id="9" name="Text Box 6"/>
          <p:cNvSpPr txBox="1">
            <a:spLocks noChangeArrowheads="1"/>
          </p:cNvSpPr>
          <p:nvPr/>
        </p:nvSpPr>
        <p:spPr bwMode="auto">
          <a:xfrm>
            <a:off x="2114550" y="1274763"/>
            <a:ext cx="4133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3B6B"/>
                </a:solidFill>
                <a:latin typeface="Arial"/>
                <a:cs typeface="Arial"/>
              </a:rPr>
              <a:t>Carbon and Energy Taxes</a:t>
            </a:r>
          </a:p>
        </p:txBody>
      </p:sp>
      <p:sp>
        <p:nvSpPr>
          <p:cNvPr id="10" name="Text Box 7"/>
          <p:cNvSpPr txBox="1">
            <a:spLocks noChangeArrowheads="1"/>
          </p:cNvSpPr>
          <p:nvPr/>
        </p:nvSpPr>
        <p:spPr bwMode="auto">
          <a:xfrm>
            <a:off x="2114550" y="1890713"/>
            <a:ext cx="1695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3B6B"/>
                </a:solidFill>
                <a:latin typeface="Arial"/>
                <a:cs typeface="Arial"/>
              </a:rPr>
              <a:t>Advantages</a:t>
            </a:r>
          </a:p>
        </p:txBody>
      </p:sp>
      <p:sp>
        <p:nvSpPr>
          <p:cNvPr id="11" name="Text Box 8"/>
          <p:cNvSpPr txBox="1">
            <a:spLocks noChangeArrowheads="1"/>
          </p:cNvSpPr>
          <p:nvPr/>
        </p:nvSpPr>
        <p:spPr bwMode="auto">
          <a:xfrm>
            <a:off x="7440614" y="2001838"/>
            <a:ext cx="2084387"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3B6B"/>
                </a:solidFill>
                <a:latin typeface="Arial"/>
                <a:cs typeface="Arial"/>
              </a:rPr>
              <a:t>Disadvantages</a:t>
            </a:r>
          </a:p>
        </p:txBody>
      </p:sp>
      <p:sp>
        <p:nvSpPr>
          <p:cNvPr id="12" name="Text Box 9"/>
          <p:cNvSpPr txBox="1">
            <a:spLocks noChangeArrowheads="1"/>
          </p:cNvSpPr>
          <p:nvPr/>
        </p:nvSpPr>
        <p:spPr bwMode="auto">
          <a:xfrm>
            <a:off x="2114551" y="2509838"/>
            <a:ext cx="23161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Simple to administer</a:t>
            </a:r>
          </a:p>
        </p:txBody>
      </p:sp>
      <p:sp>
        <p:nvSpPr>
          <p:cNvPr id="13" name="Text Box 10"/>
          <p:cNvSpPr txBox="1">
            <a:spLocks noChangeArrowheads="1"/>
          </p:cNvSpPr>
          <p:nvPr/>
        </p:nvSpPr>
        <p:spPr bwMode="auto">
          <a:xfrm>
            <a:off x="7440613" y="2509838"/>
            <a:ext cx="206216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000000"/>
                </a:solidFill>
                <a:latin typeface="Arial"/>
                <a:cs typeface="Arial"/>
              </a:rPr>
              <a:t>Tax laws can get complex</a:t>
            </a:r>
          </a:p>
        </p:txBody>
      </p:sp>
      <p:sp>
        <p:nvSpPr>
          <p:cNvPr id="14" name="Text Box 11"/>
          <p:cNvSpPr txBox="1">
            <a:spLocks noChangeArrowheads="1"/>
          </p:cNvSpPr>
          <p:nvPr/>
        </p:nvSpPr>
        <p:spPr bwMode="auto">
          <a:xfrm>
            <a:off x="2114551" y="3459163"/>
            <a:ext cx="23590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Clear price on carbon</a:t>
            </a:r>
          </a:p>
        </p:txBody>
      </p:sp>
      <p:sp>
        <p:nvSpPr>
          <p:cNvPr id="15" name="Text Box 12"/>
          <p:cNvSpPr txBox="1">
            <a:spLocks noChangeArrowheads="1"/>
          </p:cNvSpPr>
          <p:nvPr/>
        </p:nvSpPr>
        <p:spPr bwMode="auto">
          <a:xfrm>
            <a:off x="7440613" y="3459163"/>
            <a:ext cx="169386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Vulnerable to loopholes</a:t>
            </a:r>
          </a:p>
        </p:txBody>
      </p:sp>
      <p:sp>
        <p:nvSpPr>
          <p:cNvPr id="16" name="Text Box 13"/>
          <p:cNvSpPr txBox="1">
            <a:spLocks noChangeArrowheads="1"/>
          </p:cNvSpPr>
          <p:nvPr/>
        </p:nvSpPr>
        <p:spPr bwMode="auto">
          <a:xfrm>
            <a:off x="7440613" y="4408488"/>
            <a:ext cx="223996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000000"/>
                </a:solidFill>
                <a:latin typeface="Arial"/>
                <a:cs typeface="Arial"/>
              </a:rPr>
              <a:t>Doesn’t guarantee lower emissions</a:t>
            </a:r>
          </a:p>
        </p:txBody>
      </p:sp>
      <p:sp>
        <p:nvSpPr>
          <p:cNvPr id="17" name="Text Box 14"/>
          <p:cNvSpPr txBox="1">
            <a:spLocks noChangeArrowheads="1"/>
          </p:cNvSpPr>
          <p:nvPr/>
        </p:nvSpPr>
        <p:spPr bwMode="auto">
          <a:xfrm>
            <a:off x="2114550" y="4408488"/>
            <a:ext cx="229076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Covers all emitters</a:t>
            </a:r>
          </a:p>
        </p:txBody>
      </p:sp>
      <p:sp>
        <p:nvSpPr>
          <p:cNvPr id="18" name="Text Box 15"/>
          <p:cNvSpPr txBox="1">
            <a:spLocks noChangeArrowheads="1"/>
          </p:cNvSpPr>
          <p:nvPr/>
        </p:nvSpPr>
        <p:spPr bwMode="auto">
          <a:xfrm>
            <a:off x="2114551" y="5051425"/>
            <a:ext cx="23590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Predictable revenues</a:t>
            </a:r>
          </a:p>
        </p:txBody>
      </p:sp>
      <p:sp>
        <p:nvSpPr>
          <p:cNvPr id="19" name="Text Box 16"/>
          <p:cNvSpPr txBox="1">
            <a:spLocks noChangeArrowheads="1"/>
          </p:cNvSpPr>
          <p:nvPr/>
        </p:nvSpPr>
        <p:spPr bwMode="auto">
          <a:xfrm>
            <a:off x="7440613" y="5356226"/>
            <a:ext cx="24939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Politically unpopular</a:t>
            </a:r>
          </a:p>
        </p:txBody>
      </p:sp>
    </p:spTree>
    <p:extLst>
      <p:ext uri="{BB962C8B-B14F-4D97-AF65-F5344CB8AC3E}">
        <p14:creationId xmlns:p14="http://schemas.microsoft.com/office/powerpoint/2010/main" val="2652746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19p533_f25_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727075"/>
            <a:ext cx="8072437" cy="539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4"/>
          <p:cNvSpPr>
            <a:spLocks noChangeArrowheads="1"/>
          </p:cNvSpPr>
          <p:nvPr/>
        </p:nvSpPr>
        <p:spPr bwMode="auto">
          <a:xfrm>
            <a:off x="9271000" y="6584950"/>
            <a:ext cx="13970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a:rPr>
              <a:t>Fig. 19-25, p. 533</a:t>
            </a:r>
          </a:p>
        </p:txBody>
      </p:sp>
      <p:sp>
        <p:nvSpPr>
          <p:cNvPr id="8" name="Text Box 6"/>
          <p:cNvSpPr txBox="1">
            <a:spLocks noChangeArrowheads="1"/>
          </p:cNvSpPr>
          <p:nvPr/>
        </p:nvSpPr>
        <p:spPr bwMode="auto">
          <a:xfrm>
            <a:off x="2489201" y="1447800"/>
            <a:ext cx="315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3B6B"/>
                </a:solidFill>
                <a:latin typeface="Arial"/>
                <a:cs typeface="Arial"/>
              </a:rPr>
              <a:t>Cap and Trade Policies</a:t>
            </a:r>
          </a:p>
        </p:txBody>
      </p:sp>
      <p:sp>
        <p:nvSpPr>
          <p:cNvPr id="9" name="Text Box 7"/>
          <p:cNvSpPr txBox="1">
            <a:spLocks noChangeArrowheads="1"/>
          </p:cNvSpPr>
          <p:nvPr/>
        </p:nvSpPr>
        <p:spPr bwMode="auto">
          <a:xfrm>
            <a:off x="2489201" y="2057401"/>
            <a:ext cx="15414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3B6B"/>
                </a:solidFill>
                <a:latin typeface="Arial"/>
                <a:cs typeface="Arial"/>
              </a:rPr>
              <a:t>Advantages</a:t>
            </a:r>
          </a:p>
        </p:txBody>
      </p:sp>
      <p:sp>
        <p:nvSpPr>
          <p:cNvPr id="10" name="Text Box 8"/>
          <p:cNvSpPr txBox="1">
            <a:spLocks noChangeArrowheads="1"/>
          </p:cNvSpPr>
          <p:nvPr/>
        </p:nvSpPr>
        <p:spPr bwMode="auto">
          <a:xfrm>
            <a:off x="7475538" y="2057401"/>
            <a:ext cx="18589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3B6B"/>
                </a:solidFill>
                <a:latin typeface="Arial"/>
                <a:cs typeface="Arial"/>
              </a:rPr>
              <a:t>Disadvantages</a:t>
            </a:r>
          </a:p>
        </p:txBody>
      </p:sp>
      <p:sp>
        <p:nvSpPr>
          <p:cNvPr id="11" name="Text Box 9"/>
          <p:cNvSpPr txBox="1">
            <a:spLocks noChangeArrowheads="1"/>
          </p:cNvSpPr>
          <p:nvPr/>
        </p:nvSpPr>
        <p:spPr bwMode="auto">
          <a:xfrm>
            <a:off x="2489200" y="2557463"/>
            <a:ext cx="2159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Clear legal limit on emissions</a:t>
            </a:r>
          </a:p>
        </p:txBody>
      </p:sp>
      <p:sp>
        <p:nvSpPr>
          <p:cNvPr id="12" name="Text Box 10"/>
          <p:cNvSpPr txBox="1">
            <a:spLocks noChangeArrowheads="1"/>
          </p:cNvSpPr>
          <p:nvPr/>
        </p:nvSpPr>
        <p:spPr bwMode="auto">
          <a:xfrm>
            <a:off x="7475538" y="2557463"/>
            <a:ext cx="174466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Revenues not predictable</a:t>
            </a:r>
          </a:p>
        </p:txBody>
      </p:sp>
      <p:sp>
        <p:nvSpPr>
          <p:cNvPr id="13" name="Text Box 11"/>
          <p:cNvSpPr txBox="1">
            <a:spLocks noChangeArrowheads="1"/>
          </p:cNvSpPr>
          <p:nvPr/>
        </p:nvSpPr>
        <p:spPr bwMode="auto">
          <a:xfrm>
            <a:off x="2489201" y="3556000"/>
            <a:ext cx="19986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Rewards cuts in emissions</a:t>
            </a:r>
          </a:p>
        </p:txBody>
      </p:sp>
      <p:sp>
        <p:nvSpPr>
          <p:cNvPr id="14" name="Text Box 13"/>
          <p:cNvSpPr txBox="1">
            <a:spLocks noChangeArrowheads="1"/>
          </p:cNvSpPr>
          <p:nvPr/>
        </p:nvSpPr>
        <p:spPr bwMode="auto">
          <a:xfrm>
            <a:off x="2489201" y="4552951"/>
            <a:ext cx="227806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Record of success</a:t>
            </a:r>
          </a:p>
        </p:txBody>
      </p:sp>
      <p:sp>
        <p:nvSpPr>
          <p:cNvPr id="15" name="Text Box 14"/>
          <p:cNvSpPr txBox="1">
            <a:spLocks noChangeArrowheads="1"/>
          </p:cNvSpPr>
          <p:nvPr/>
        </p:nvSpPr>
        <p:spPr bwMode="auto">
          <a:xfrm>
            <a:off x="7475538" y="4340225"/>
            <a:ext cx="222726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Rich polluters can keep polluting</a:t>
            </a:r>
          </a:p>
        </p:txBody>
      </p:sp>
      <p:sp>
        <p:nvSpPr>
          <p:cNvPr id="16" name="Text Box 16"/>
          <p:cNvSpPr txBox="1">
            <a:spLocks noChangeArrowheads="1"/>
          </p:cNvSpPr>
          <p:nvPr/>
        </p:nvSpPr>
        <p:spPr bwMode="auto">
          <a:xfrm>
            <a:off x="7475538" y="3448050"/>
            <a:ext cx="169386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Vulnerable to cheating</a:t>
            </a:r>
          </a:p>
        </p:txBody>
      </p:sp>
      <p:sp>
        <p:nvSpPr>
          <p:cNvPr id="17" name="Text Box 17"/>
          <p:cNvSpPr txBox="1">
            <a:spLocks noChangeArrowheads="1"/>
          </p:cNvSpPr>
          <p:nvPr/>
        </p:nvSpPr>
        <p:spPr bwMode="auto">
          <a:xfrm>
            <a:off x="2489201" y="5230813"/>
            <a:ext cx="20494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Low expense for consumers</a:t>
            </a:r>
          </a:p>
        </p:txBody>
      </p:sp>
      <p:sp>
        <p:nvSpPr>
          <p:cNvPr id="18" name="Text Box 18"/>
          <p:cNvSpPr txBox="1">
            <a:spLocks noChangeArrowheads="1"/>
          </p:cNvSpPr>
          <p:nvPr/>
        </p:nvSpPr>
        <p:spPr bwMode="auto">
          <a:xfrm>
            <a:off x="7475538" y="5230813"/>
            <a:ext cx="227806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rgbClr val="000000"/>
                </a:solidFill>
                <a:latin typeface="Arial"/>
                <a:cs typeface="Arial"/>
              </a:rPr>
              <a:t>Puts variable price on carbon</a:t>
            </a:r>
          </a:p>
        </p:txBody>
      </p:sp>
      <p:sp>
        <p:nvSpPr>
          <p:cNvPr id="19" name="Text Box 20"/>
          <p:cNvSpPr txBox="1">
            <a:spLocks noChangeArrowheads="1"/>
          </p:cNvSpPr>
          <p:nvPr/>
        </p:nvSpPr>
        <p:spPr bwMode="auto">
          <a:xfrm>
            <a:off x="2489200" y="903288"/>
            <a:ext cx="36703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latin typeface="Arial"/>
                <a:cs typeface="Arial"/>
              </a:rPr>
              <a:t>Trade-Offs</a:t>
            </a:r>
          </a:p>
        </p:txBody>
      </p:sp>
    </p:spTree>
    <p:extLst>
      <p:ext uri="{BB962C8B-B14F-4D97-AF65-F5344CB8AC3E}">
        <p14:creationId xmlns:p14="http://schemas.microsoft.com/office/powerpoint/2010/main" val="38464504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Subsidies Can Be Used to Address Climate Disruption</a:t>
            </a:r>
          </a:p>
        </p:txBody>
      </p:sp>
      <p:sp>
        <p:nvSpPr>
          <p:cNvPr id="3" name="Content Placeholder 2"/>
          <p:cNvSpPr>
            <a:spLocks noGrp="1"/>
          </p:cNvSpPr>
          <p:nvPr>
            <p:ph idx="1"/>
          </p:nvPr>
        </p:nvSpPr>
        <p:spPr/>
        <p:txBody>
          <a:bodyPr/>
          <a:lstStyle/>
          <a:p>
            <a:r>
              <a:rPr lang="en-US" dirty="0"/>
              <a:t>Subsidies</a:t>
            </a:r>
          </a:p>
          <a:p>
            <a:pPr lvl="1"/>
            <a:r>
              <a:rPr lang="en-US" dirty="0"/>
              <a:t>To encourage energy-efficient technologies, etc.</a:t>
            </a:r>
          </a:p>
          <a:p>
            <a:pPr lvl="1"/>
            <a:r>
              <a:rPr lang="en-US" dirty="0"/>
              <a:t>Phase out subsidies on fossil fuels</a:t>
            </a:r>
          </a:p>
          <a:p>
            <a:r>
              <a:rPr lang="en-US" dirty="0"/>
              <a:t>Government funding of research and development</a:t>
            </a:r>
          </a:p>
          <a:p>
            <a:pPr lvl="1"/>
            <a:r>
              <a:rPr lang="en-US" dirty="0"/>
              <a:t>Switch to clean industries</a:t>
            </a:r>
          </a:p>
        </p:txBody>
      </p:sp>
    </p:spTree>
    <p:extLst>
      <p:ext uri="{BB962C8B-B14F-4D97-AF65-F5344CB8AC3E}">
        <p14:creationId xmlns:p14="http://schemas.microsoft.com/office/powerpoint/2010/main" val="27417709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Governments Can Cooperate Internationally</a:t>
            </a:r>
          </a:p>
        </p:txBody>
      </p:sp>
      <p:sp>
        <p:nvSpPr>
          <p:cNvPr id="75779" name="Rectangle 3"/>
          <p:cNvSpPr>
            <a:spLocks noGrp="1" noChangeArrowheads="1"/>
          </p:cNvSpPr>
          <p:nvPr>
            <p:ph idx="1"/>
          </p:nvPr>
        </p:nvSpPr>
        <p:spPr/>
        <p:txBody>
          <a:bodyPr/>
          <a:lstStyle/>
          <a:p>
            <a:r>
              <a:rPr lang="en-US" dirty="0"/>
              <a:t>The Kyoto Protocol</a:t>
            </a:r>
          </a:p>
          <a:p>
            <a:pPr lvl="1"/>
            <a:r>
              <a:rPr lang="en-US" dirty="0"/>
              <a:t>1997 – treaty to slow climate change</a:t>
            </a:r>
          </a:p>
          <a:p>
            <a:pPr lvl="1"/>
            <a:r>
              <a:rPr lang="en-US" dirty="0"/>
              <a:t>Not signed by the U.S.</a:t>
            </a:r>
          </a:p>
          <a:p>
            <a:r>
              <a:rPr lang="en-US" dirty="0"/>
              <a:t>Technology transfer</a:t>
            </a:r>
          </a:p>
          <a:p>
            <a:pPr lvl="1"/>
            <a:r>
              <a:rPr lang="en-US" dirty="0"/>
              <a:t>Helping poor countries</a:t>
            </a:r>
          </a:p>
          <a:p>
            <a:r>
              <a:rPr lang="en-US" dirty="0"/>
              <a:t>Protection of large forests</a:t>
            </a:r>
          </a:p>
          <a:p>
            <a:r>
              <a:rPr lang="en-US" dirty="0"/>
              <a:t>Paris Agreement: </a:t>
            </a:r>
            <a:r>
              <a:rPr lang="en-US" dirty="0">
                <a:hlinkClick r:id="rId3"/>
              </a:rPr>
              <a:t>http://unfccc.int/paris_agreement/items/9485.php</a:t>
            </a:r>
            <a:endParaRPr lang="en-US" dirty="0"/>
          </a:p>
          <a:p>
            <a:pPr lvl="1"/>
            <a:r>
              <a:rPr lang="en-US" dirty="0"/>
              <a:t>Obama was in.  Trump backed us out.  Biden brought us back.</a:t>
            </a:r>
          </a:p>
          <a:p>
            <a:pPr lvl="2"/>
            <a:r>
              <a:rPr lang="en-US" dirty="0"/>
              <a:t>Net result here, just about zero.</a:t>
            </a:r>
          </a:p>
          <a:p>
            <a:endParaRPr lang="en-US" dirty="0"/>
          </a:p>
          <a:p>
            <a:endParaRPr lang="en-US" dirty="0"/>
          </a:p>
        </p:txBody>
      </p:sp>
    </p:spTree>
    <p:extLst>
      <p:ext uri="{BB962C8B-B14F-4D97-AF65-F5344CB8AC3E}">
        <p14:creationId xmlns:p14="http://schemas.microsoft.com/office/powerpoint/2010/main" val="8344554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a:t>Some Countries, States, and Localities Are Leading the Way</a:t>
            </a:r>
          </a:p>
        </p:txBody>
      </p:sp>
      <p:sp>
        <p:nvSpPr>
          <p:cNvPr id="76803" name="Rectangle 3"/>
          <p:cNvSpPr>
            <a:spLocks noGrp="1" noChangeArrowheads="1"/>
          </p:cNvSpPr>
          <p:nvPr>
            <p:ph idx="1"/>
          </p:nvPr>
        </p:nvSpPr>
        <p:spPr/>
        <p:txBody>
          <a:bodyPr>
            <a:normAutofit/>
          </a:bodyPr>
          <a:lstStyle/>
          <a:p>
            <a:r>
              <a:rPr lang="en-US" sz="2400" dirty="0"/>
              <a:t>Costa Rica – goal to be carbon neutral by 2030.  Ditto Sweden: </a:t>
            </a:r>
            <a:r>
              <a:rPr lang="en-US" sz="2400" dirty="0">
                <a:hlinkClick r:id="rId3"/>
              </a:rPr>
              <a:t>http://www.iflscience.com/environment/sweden-combats-climate-change-aiming-be-fossil-fuel-free-nation</a:t>
            </a:r>
            <a:r>
              <a:rPr lang="en-US" sz="2400" dirty="0"/>
              <a:t> .  And Hawaii</a:t>
            </a:r>
          </a:p>
          <a:p>
            <a:r>
              <a:rPr lang="en-US" sz="2400" dirty="0"/>
              <a:t>China, the US, and India must change energy habits.  </a:t>
            </a:r>
          </a:p>
          <a:p>
            <a:r>
              <a:rPr lang="en-US" sz="2400" dirty="0"/>
              <a:t>U.S. cities and states taking initiatives to reduce carbon emissions</a:t>
            </a:r>
          </a:p>
          <a:p>
            <a:pPr lvl="1"/>
            <a:r>
              <a:rPr lang="en-US" dirty="0"/>
              <a:t>California</a:t>
            </a:r>
          </a:p>
          <a:p>
            <a:pPr lvl="1"/>
            <a:r>
              <a:rPr lang="en-US" dirty="0"/>
              <a:t>Portland</a:t>
            </a:r>
          </a:p>
        </p:txBody>
      </p:sp>
    </p:spTree>
    <p:extLst>
      <p:ext uri="{BB962C8B-B14F-4D97-AF65-F5344CB8AC3E}">
        <p14:creationId xmlns:p14="http://schemas.microsoft.com/office/powerpoint/2010/main" val="29400555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a:t>Some Companies Are Reducing Their Carbon Footprints</a:t>
            </a:r>
          </a:p>
        </p:txBody>
      </p:sp>
      <p:sp>
        <p:nvSpPr>
          <p:cNvPr id="77827" name="Rectangle 3"/>
          <p:cNvSpPr>
            <a:spLocks noGrp="1" noChangeArrowheads="1"/>
          </p:cNvSpPr>
          <p:nvPr>
            <p:ph idx="1"/>
          </p:nvPr>
        </p:nvSpPr>
        <p:spPr/>
        <p:txBody>
          <a:bodyPr/>
          <a:lstStyle/>
          <a:p>
            <a:r>
              <a:rPr lang="en-US" dirty="0"/>
              <a:t>Major global companies are reducing greenhouse gas emissions</a:t>
            </a:r>
          </a:p>
          <a:p>
            <a:pPr lvl="1"/>
            <a:r>
              <a:rPr lang="en-US" dirty="0"/>
              <a:t>Alcoa, DuPont, IBM, Toyota, GE, Wal-Mart </a:t>
            </a:r>
          </a:p>
          <a:p>
            <a:pPr lvl="1"/>
            <a:r>
              <a:rPr lang="en-US" dirty="0"/>
              <a:t>Profit opportunity – and only if there is a clear profit opportunity.  Much are simply doing it to reduce energy costs.</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42026852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indent="-112713"/>
            <a:r>
              <a:rPr lang="en-US" dirty="0"/>
              <a:t>Colleges and Universities Are Going Green</a:t>
            </a:r>
          </a:p>
        </p:txBody>
      </p:sp>
      <p:sp>
        <p:nvSpPr>
          <p:cNvPr id="78851" name="Rectangle 3"/>
          <p:cNvSpPr>
            <a:spLocks noGrp="1" noChangeArrowheads="1"/>
          </p:cNvSpPr>
          <p:nvPr>
            <p:ph idx="1"/>
          </p:nvPr>
        </p:nvSpPr>
        <p:spPr/>
        <p:txBody>
          <a:bodyPr>
            <a:normAutofit lnSpcReduction="10000"/>
          </a:bodyPr>
          <a:lstStyle/>
          <a:p>
            <a:r>
              <a:rPr lang="en-US" dirty="0"/>
              <a:t>Reducing greenhouse gas emissions</a:t>
            </a:r>
          </a:p>
          <a:p>
            <a:pPr lvl="1"/>
            <a:r>
              <a:rPr lang="en-US" dirty="0"/>
              <a:t>Arizona State University</a:t>
            </a:r>
          </a:p>
          <a:p>
            <a:pPr lvl="2"/>
            <a:r>
              <a:rPr lang="en-US" dirty="0"/>
              <a:t>Solar panels</a:t>
            </a:r>
          </a:p>
          <a:p>
            <a:pPr lvl="1"/>
            <a:r>
              <a:rPr lang="en-US" dirty="0"/>
              <a:t>College of the Atlantic</a:t>
            </a:r>
          </a:p>
          <a:p>
            <a:pPr lvl="2"/>
            <a:r>
              <a:rPr lang="en-US" dirty="0"/>
              <a:t>Carbon neutral since 2007</a:t>
            </a:r>
          </a:p>
          <a:p>
            <a:pPr lvl="1"/>
            <a:r>
              <a:rPr lang="en-US" dirty="0"/>
              <a:t>EARTH University, Costa Rica</a:t>
            </a:r>
          </a:p>
          <a:p>
            <a:pPr lvl="2"/>
            <a:r>
              <a:rPr lang="en-US" dirty="0"/>
              <a:t>Promotes sustainable development in tropical countries</a:t>
            </a:r>
          </a:p>
          <a:p>
            <a:pPr lvl="1"/>
            <a:r>
              <a:rPr lang="en-US" dirty="0"/>
              <a:t>CWU?</a:t>
            </a:r>
          </a:p>
          <a:p>
            <a:pPr lvl="2"/>
            <a:r>
              <a:rPr lang="en-US" dirty="0"/>
              <a:t>LEED buildings</a:t>
            </a:r>
          </a:p>
          <a:p>
            <a:pPr lvl="2"/>
            <a:r>
              <a:rPr lang="en-US" dirty="0"/>
              <a:t>Solar on the new tech building</a:t>
            </a:r>
          </a:p>
          <a:p>
            <a:pPr lvl="2"/>
            <a:r>
              <a:rPr lang="en-US" dirty="0"/>
              <a:t>???</a:t>
            </a:r>
          </a:p>
        </p:txBody>
      </p:sp>
    </p:spTree>
    <p:extLst>
      <p:ext uri="{BB962C8B-B14F-4D97-AF65-F5344CB8AC3E}">
        <p14:creationId xmlns:p14="http://schemas.microsoft.com/office/powerpoint/2010/main" val="9670915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 Individual Choice Makes a Difference</a:t>
            </a:r>
          </a:p>
        </p:txBody>
      </p:sp>
      <p:sp>
        <p:nvSpPr>
          <p:cNvPr id="3" name="Content Placeholder 2"/>
          <p:cNvSpPr>
            <a:spLocks noGrp="1"/>
          </p:cNvSpPr>
          <p:nvPr>
            <p:ph idx="1"/>
          </p:nvPr>
        </p:nvSpPr>
        <p:spPr/>
        <p:txBody>
          <a:bodyPr/>
          <a:lstStyle/>
          <a:p>
            <a:r>
              <a:rPr lang="en-US" dirty="0"/>
              <a:t>Carbon footprint: Carbon generated directly or indirectly by a person or group.  Major decisions include</a:t>
            </a:r>
          </a:p>
          <a:p>
            <a:pPr lvl="1"/>
            <a:r>
              <a:rPr lang="en-US" dirty="0"/>
              <a:t>Diet</a:t>
            </a:r>
          </a:p>
          <a:p>
            <a:pPr lvl="1"/>
            <a:r>
              <a:rPr lang="en-US" dirty="0"/>
              <a:t>transportation</a:t>
            </a:r>
          </a:p>
          <a:p>
            <a:pPr lvl="1"/>
            <a:r>
              <a:rPr lang="en-US" dirty="0"/>
              <a:t>Nonfood purchases</a:t>
            </a:r>
          </a:p>
          <a:p>
            <a:pPr lvl="1"/>
            <a:r>
              <a:rPr lang="en-US" dirty="0"/>
              <a:t>voting</a:t>
            </a:r>
          </a:p>
          <a:p>
            <a:pPr lvl="1"/>
            <a:endParaRPr lang="en-US" dirty="0"/>
          </a:p>
        </p:txBody>
      </p:sp>
    </p:spTree>
    <p:extLst>
      <p:ext uri="{BB962C8B-B14F-4D97-AF65-F5344CB8AC3E}">
        <p14:creationId xmlns:p14="http://schemas.microsoft.com/office/powerpoint/2010/main" val="8451575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19p536_f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0666" y="0"/>
            <a:ext cx="6291935" cy="683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324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73E562-B2CD-121F-BC1B-03884692C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5381470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46050" y="140333"/>
            <a:ext cx="9404723" cy="1400530"/>
          </a:xfrm>
        </p:spPr>
        <p:txBody>
          <a:bodyPr/>
          <a:lstStyle/>
          <a:p>
            <a:r>
              <a:rPr lang="en-US" dirty="0"/>
              <a:t>We Can Prepare for Climate Disruption</a:t>
            </a:r>
          </a:p>
        </p:txBody>
      </p:sp>
      <p:sp>
        <p:nvSpPr>
          <p:cNvPr id="80899" name="Rectangle 3"/>
          <p:cNvSpPr>
            <a:spLocks noGrp="1" noChangeArrowheads="1"/>
          </p:cNvSpPr>
          <p:nvPr>
            <p:ph idx="1"/>
          </p:nvPr>
        </p:nvSpPr>
        <p:spPr>
          <a:xfrm>
            <a:off x="2627312" y="2700988"/>
            <a:ext cx="8946541" cy="4195481"/>
          </a:xfrm>
        </p:spPr>
        <p:txBody>
          <a:bodyPr/>
          <a:lstStyle/>
          <a:p>
            <a:endParaRPr lang="en-US" dirty="0"/>
          </a:p>
        </p:txBody>
      </p:sp>
      <p:pic>
        <p:nvPicPr>
          <p:cNvPr id="5" name="Picture 2" descr="19p537_f29_E.jpg">
            <a:extLst>
              <a:ext uri="{FF2B5EF4-FFF2-40B4-BE49-F238E27FC236}">
                <a16:creationId xmlns:a16="http://schemas.microsoft.com/office/drawing/2014/main" id="{21794EC4-9DDE-41C0-9380-3F1229E3D7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4050" y="1346570"/>
            <a:ext cx="8851900"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a:extLst>
              <a:ext uri="{FF2B5EF4-FFF2-40B4-BE49-F238E27FC236}">
                <a16:creationId xmlns:a16="http://schemas.microsoft.com/office/drawing/2014/main" id="{B1E223D7-AE6A-4FAF-BEF6-9D2A3DCA28B5}"/>
              </a:ext>
            </a:extLst>
          </p:cNvPr>
          <p:cNvSpPr txBox="1">
            <a:spLocks noChangeArrowheads="1"/>
          </p:cNvSpPr>
          <p:nvPr/>
        </p:nvSpPr>
        <p:spPr bwMode="auto">
          <a:xfrm>
            <a:off x="8218489" y="1206870"/>
            <a:ext cx="1927225" cy="484188"/>
          </a:xfrm>
          <a:prstGeom prst="rect">
            <a:avLst/>
          </a:prstGeom>
          <a:solidFill>
            <a:srgbClr val="FFFFCC"/>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solidFill>
                  <a:srgbClr val="000000"/>
                </a:solidFill>
                <a:latin typeface="Arial"/>
                <a:cs typeface="Arial"/>
              </a:rPr>
              <a:t>Develop crops that need less water</a:t>
            </a:r>
          </a:p>
        </p:txBody>
      </p:sp>
      <p:sp>
        <p:nvSpPr>
          <p:cNvPr id="7" name="Text Box 6">
            <a:extLst>
              <a:ext uri="{FF2B5EF4-FFF2-40B4-BE49-F238E27FC236}">
                <a16:creationId xmlns:a16="http://schemas.microsoft.com/office/drawing/2014/main" id="{2200D52B-C7EC-4110-9AA9-6F186A22F033}"/>
              </a:ext>
            </a:extLst>
          </p:cNvPr>
          <p:cNvSpPr txBox="1">
            <a:spLocks noChangeArrowheads="1"/>
          </p:cNvSpPr>
          <p:nvPr/>
        </p:nvSpPr>
        <p:spPr bwMode="auto">
          <a:xfrm>
            <a:off x="9067801" y="1867271"/>
            <a:ext cx="1725613" cy="290513"/>
          </a:xfrm>
          <a:prstGeom prst="rect">
            <a:avLst/>
          </a:prstGeom>
          <a:solidFill>
            <a:srgbClr val="FFFFCC"/>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solidFill>
                  <a:srgbClr val="000000"/>
                </a:solidFill>
                <a:latin typeface="Arial"/>
                <a:cs typeface="Arial"/>
              </a:rPr>
              <a:t>Waste less water</a:t>
            </a:r>
          </a:p>
        </p:txBody>
      </p:sp>
      <p:sp>
        <p:nvSpPr>
          <p:cNvPr id="8" name="Text Box 7">
            <a:extLst>
              <a:ext uri="{FF2B5EF4-FFF2-40B4-BE49-F238E27FC236}">
                <a16:creationId xmlns:a16="http://schemas.microsoft.com/office/drawing/2014/main" id="{2C117A3E-ACE8-40E1-96EF-BB221976C152}"/>
              </a:ext>
            </a:extLst>
          </p:cNvPr>
          <p:cNvSpPr txBox="1">
            <a:spLocks noChangeArrowheads="1"/>
          </p:cNvSpPr>
          <p:nvPr/>
        </p:nvSpPr>
        <p:spPr bwMode="auto">
          <a:xfrm>
            <a:off x="4191000" y="2222870"/>
            <a:ext cx="2311400" cy="483722"/>
          </a:xfrm>
          <a:prstGeom prst="rect">
            <a:avLst/>
          </a:prstGeom>
          <a:solidFill>
            <a:srgbClr val="FFFFCC"/>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solidFill>
                  <a:srgbClr val="000000"/>
                </a:solidFill>
                <a:latin typeface="Arial"/>
                <a:cs typeface="Arial"/>
              </a:rPr>
              <a:t>Connect wildlife reserves with corridors</a:t>
            </a:r>
          </a:p>
        </p:txBody>
      </p:sp>
      <p:sp>
        <p:nvSpPr>
          <p:cNvPr id="9" name="Text Box 8">
            <a:extLst>
              <a:ext uri="{FF2B5EF4-FFF2-40B4-BE49-F238E27FC236}">
                <a16:creationId xmlns:a16="http://schemas.microsoft.com/office/drawing/2014/main" id="{F404F1FF-FD44-4E18-93DA-CB5E1D48F221}"/>
              </a:ext>
            </a:extLst>
          </p:cNvPr>
          <p:cNvSpPr txBox="1">
            <a:spLocks noChangeArrowheads="1"/>
          </p:cNvSpPr>
          <p:nvPr/>
        </p:nvSpPr>
        <p:spPr bwMode="auto">
          <a:xfrm>
            <a:off x="9566276" y="2324471"/>
            <a:ext cx="1833563" cy="677621"/>
          </a:xfrm>
          <a:prstGeom prst="rect">
            <a:avLst/>
          </a:prstGeom>
          <a:solidFill>
            <a:srgbClr val="FFFFCC"/>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solidFill>
                  <a:srgbClr val="000000"/>
                </a:solidFill>
                <a:latin typeface="Arial"/>
                <a:cs typeface="Arial"/>
              </a:rPr>
              <a:t>Move people away from low-lying coastal areas</a:t>
            </a:r>
          </a:p>
        </p:txBody>
      </p:sp>
      <p:sp>
        <p:nvSpPr>
          <p:cNvPr id="10" name="Text Box 9">
            <a:extLst>
              <a:ext uri="{FF2B5EF4-FFF2-40B4-BE49-F238E27FC236}">
                <a16:creationId xmlns:a16="http://schemas.microsoft.com/office/drawing/2014/main" id="{0D2C6B59-CFC1-4D34-B669-7FA08378768D}"/>
              </a:ext>
            </a:extLst>
          </p:cNvPr>
          <p:cNvSpPr txBox="1">
            <a:spLocks noChangeArrowheads="1"/>
          </p:cNvSpPr>
          <p:nvPr/>
        </p:nvSpPr>
        <p:spPr bwMode="auto">
          <a:xfrm>
            <a:off x="3200400" y="4234233"/>
            <a:ext cx="2438400" cy="677862"/>
          </a:xfrm>
          <a:prstGeom prst="rect">
            <a:avLst/>
          </a:prstGeom>
          <a:solidFill>
            <a:srgbClr val="FFFFCC"/>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solidFill>
                  <a:srgbClr val="000000"/>
                </a:solidFill>
                <a:latin typeface="Arial"/>
                <a:cs typeface="Arial"/>
              </a:rPr>
              <a:t>Move hazardous material storage tanks away from coast</a:t>
            </a:r>
          </a:p>
        </p:txBody>
      </p:sp>
      <p:sp>
        <p:nvSpPr>
          <p:cNvPr id="11" name="Text Box 10">
            <a:extLst>
              <a:ext uri="{FF2B5EF4-FFF2-40B4-BE49-F238E27FC236}">
                <a16:creationId xmlns:a16="http://schemas.microsoft.com/office/drawing/2014/main" id="{CE9A12E6-E4E8-494C-8BD9-AA88E28EA5BF}"/>
              </a:ext>
            </a:extLst>
          </p:cNvPr>
          <p:cNvSpPr txBox="1">
            <a:spLocks noChangeArrowheads="1"/>
          </p:cNvSpPr>
          <p:nvPr/>
        </p:nvSpPr>
        <p:spPr bwMode="auto">
          <a:xfrm>
            <a:off x="6096001" y="4113583"/>
            <a:ext cx="2079625" cy="482600"/>
          </a:xfrm>
          <a:prstGeom prst="rect">
            <a:avLst/>
          </a:prstGeom>
          <a:solidFill>
            <a:srgbClr val="FFFFCC"/>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dirty="0">
                <a:solidFill>
                  <a:srgbClr val="000000"/>
                </a:solidFill>
                <a:latin typeface="Arial"/>
                <a:cs typeface="Arial"/>
              </a:rPr>
              <a:t>Stockpile 1- to 5-year supply of key foods</a:t>
            </a:r>
          </a:p>
        </p:txBody>
      </p:sp>
      <p:sp>
        <p:nvSpPr>
          <p:cNvPr id="12" name="Text Box 11">
            <a:extLst>
              <a:ext uri="{FF2B5EF4-FFF2-40B4-BE49-F238E27FC236}">
                <a16:creationId xmlns:a16="http://schemas.microsoft.com/office/drawing/2014/main" id="{6E8496EC-0E15-4F74-989E-42FA29648E76}"/>
              </a:ext>
            </a:extLst>
          </p:cNvPr>
          <p:cNvSpPr txBox="1">
            <a:spLocks noChangeArrowheads="1"/>
          </p:cNvSpPr>
          <p:nvPr/>
        </p:nvSpPr>
        <p:spPr bwMode="auto">
          <a:xfrm>
            <a:off x="8562976" y="4661271"/>
            <a:ext cx="2333625" cy="635815"/>
          </a:xfrm>
          <a:prstGeom prst="rect">
            <a:avLst/>
          </a:prstGeom>
          <a:solidFill>
            <a:srgbClr val="FFFFCC"/>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300" b="1">
                <a:solidFill>
                  <a:srgbClr val="000000"/>
                </a:solidFill>
                <a:latin typeface="Arial"/>
                <a:cs typeface="Arial"/>
              </a:rPr>
              <a:t>Prohibit new construction on low-lying coastal areas or build houses on stilts</a:t>
            </a:r>
          </a:p>
        </p:txBody>
      </p:sp>
      <p:sp>
        <p:nvSpPr>
          <p:cNvPr id="13" name="Text Box 12">
            <a:extLst>
              <a:ext uri="{FF2B5EF4-FFF2-40B4-BE49-F238E27FC236}">
                <a16:creationId xmlns:a16="http://schemas.microsoft.com/office/drawing/2014/main" id="{C92F7DA3-0B27-4D97-91EC-29ED6F9A0794}"/>
              </a:ext>
            </a:extLst>
          </p:cNvPr>
          <p:cNvSpPr txBox="1">
            <a:spLocks noChangeArrowheads="1"/>
          </p:cNvSpPr>
          <p:nvPr/>
        </p:nvSpPr>
        <p:spPr bwMode="auto">
          <a:xfrm>
            <a:off x="4989513" y="5601071"/>
            <a:ext cx="1624012" cy="677863"/>
          </a:xfrm>
          <a:prstGeom prst="rect">
            <a:avLst/>
          </a:prstGeom>
          <a:solidFill>
            <a:srgbClr val="FFFFCC"/>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400" b="1">
                <a:solidFill>
                  <a:srgbClr val="000000"/>
                </a:solidFill>
                <a:latin typeface="Arial"/>
                <a:cs typeface="Arial"/>
              </a:rPr>
              <a:t>Expand existing wildlife reserves toward poles</a:t>
            </a:r>
          </a:p>
        </p:txBody>
      </p:sp>
    </p:spTree>
    <p:extLst>
      <p:ext uri="{BB962C8B-B14F-4D97-AF65-F5344CB8AC3E}">
        <p14:creationId xmlns:p14="http://schemas.microsoft.com/office/powerpoint/2010/main" val="6221894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dirty="0"/>
              <a:t>A No-Regrets Strategy</a:t>
            </a:r>
          </a:p>
        </p:txBody>
      </p:sp>
      <p:sp>
        <p:nvSpPr>
          <p:cNvPr id="83971" name="Content Placeholder 2"/>
          <p:cNvSpPr>
            <a:spLocks noGrp="1"/>
          </p:cNvSpPr>
          <p:nvPr>
            <p:ph idx="1"/>
          </p:nvPr>
        </p:nvSpPr>
        <p:spPr/>
        <p:txBody>
          <a:bodyPr/>
          <a:lstStyle/>
          <a:p>
            <a:r>
              <a:rPr lang="en-US" dirty="0"/>
              <a:t>What if climate models are wrong and there is no serious threat of climate disruption?</a:t>
            </a:r>
          </a:p>
          <a:p>
            <a:r>
              <a:rPr lang="en-US" dirty="0"/>
              <a:t>No-regrets strategy</a:t>
            </a:r>
          </a:p>
          <a:p>
            <a:pPr lvl="1"/>
            <a:r>
              <a:rPr lang="en-US" dirty="0"/>
              <a:t>Any actions against climate disruption will lead to important benefits</a:t>
            </a:r>
          </a:p>
        </p:txBody>
      </p:sp>
    </p:spTree>
    <p:extLst>
      <p:ext uri="{BB962C8B-B14F-4D97-AF65-F5344CB8AC3E}">
        <p14:creationId xmlns:p14="http://schemas.microsoft.com/office/powerpoint/2010/main" val="11838430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D23D-48EE-4C61-B3DC-13FF7D117F0D}"/>
              </a:ext>
            </a:extLst>
          </p:cNvPr>
          <p:cNvSpPr>
            <a:spLocks noGrp="1"/>
          </p:cNvSpPr>
          <p:nvPr>
            <p:ph type="title"/>
          </p:nvPr>
        </p:nvSpPr>
        <p:spPr/>
        <p:txBody>
          <a:bodyPr/>
          <a:lstStyle/>
          <a:p>
            <a:r>
              <a:rPr lang="en-US" dirty="0"/>
              <a:t>1/23/19 news</a:t>
            </a:r>
          </a:p>
        </p:txBody>
      </p:sp>
      <p:sp>
        <p:nvSpPr>
          <p:cNvPr id="3" name="Content Placeholder 2">
            <a:extLst>
              <a:ext uri="{FF2B5EF4-FFF2-40B4-BE49-F238E27FC236}">
                <a16:creationId xmlns:a16="http://schemas.microsoft.com/office/drawing/2014/main" id="{4295A8EE-2BB1-4997-B438-8109105A8699}"/>
              </a:ext>
            </a:extLst>
          </p:cNvPr>
          <p:cNvSpPr>
            <a:spLocks noGrp="1"/>
          </p:cNvSpPr>
          <p:nvPr>
            <p:ph idx="1"/>
          </p:nvPr>
        </p:nvSpPr>
        <p:spPr/>
        <p:txBody>
          <a:bodyPr/>
          <a:lstStyle/>
          <a:p>
            <a:r>
              <a:rPr lang="en-US" dirty="0">
                <a:hlinkClick r:id="rId2"/>
              </a:rPr>
              <a:t>https://www.abc.net.au/news/2019-01-23/mass-brumby-death-discovered-in-remote-central-australia/10739178</a:t>
            </a:r>
            <a:endParaRPr lang="en-US" dirty="0"/>
          </a:p>
          <a:p>
            <a:r>
              <a:rPr lang="en-US" dirty="0">
                <a:hlinkClick r:id="rId3"/>
              </a:rPr>
              <a:t>https://www.newsweek.com/sarah-sanders-dismisses-ocasio-cortez-climate-warning-well-leave-it-much-much-1301197</a:t>
            </a:r>
            <a:endParaRPr lang="en-US" dirty="0"/>
          </a:p>
          <a:p>
            <a:endParaRPr lang="en-US" dirty="0"/>
          </a:p>
        </p:txBody>
      </p:sp>
    </p:spTree>
    <p:extLst>
      <p:ext uri="{BB962C8B-B14F-4D97-AF65-F5344CB8AC3E}">
        <p14:creationId xmlns:p14="http://schemas.microsoft.com/office/powerpoint/2010/main" val="29296429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098" name="Picture 2" descr="http://farm5.static.flickr.com/4036/4254681996_27b1ed7ff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56" y="-18009"/>
            <a:ext cx="10320968" cy="687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4113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529" y="48014"/>
            <a:ext cx="10326477" cy="6809986"/>
          </a:xfrm>
        </p:spPr>
      </p:pic>
    </p:spTree>
    <p:extLst>
      <p:ext uri="{BB962C8B-B14F-4D97-AF65-F5344CB8AC3E}">
        <p14:creationId xmlns:p14="http://schemas.microsoft.com/office/powerpoint/2010/main" val="7316360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575EA-DAE7-4357-82D1-5DFC97895F45}"/>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8FAEA16D-A07D-4B09-8081-0B6A00C47B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056"/>
            <a:ext cx="7892716" cy="6849944"/>
          </a:xfrm>
        </p:spPr>
      </p:pic>
    </p:spTree>
    <p:extLst>
      <p:ext uri="{BB962C8B-B14F-4D97-AF65-F5344CB8AC3E}">
        <p14:creationId xmlns:p14="http://schemas.microsoft.com/office/powerpoint/2010/main" val="28689913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normAutofit fontScale="85000" lnSpcReduction="10000"/>
          </a:bodyPr>
          <a:lstStyle/>
          <a:p>
            <a:r>
              <a:rPr lang="en-US" dirty="0">
                <a:solidFill>
                  <a:schemeClr val="bg1">
                    <a:lumMod val="95000"/>
                  </a:schemeClr>
                </a:solidFill>
                <a:hlinkClick r:id="rId2"/>
              </a:rPr>
              <a:t>https://www.youtube.com/watch?v=o4oMsfa_30Q</a:t>
            </a:r>
            <a:r>
              <a:rPr lang="en-US" dirty="0">
                <a:solidFill>
                  <a:schemeClr val="bg1">
                    <a:lumMod val="95000"/>
                  </a:schemeClr>
                </a:solidFill>
              </a:rPr>
              <a:t>  44 minute lecture about climate change by one of the dudes that, literally, wrote the book on climate change (the UN report).  Fascinating look at ice sheets and a warming climate</a:t>
            </a:r>
          </a:p>
          <a:p>
            <a:r>
              <a:rPr lang="en-US" dirty="0">
                <a:hlinkClick r:id="rId3"/>
              </a:rPr>
              <a:t>http://coralreefwatch.noaa.gov/satellite/bleachingoutlook_cfs/outlook_cfs.php</a:t>
            </a:r>
            <a:endParaRPr lang="en-US" dirty="0"/>
          </a:p>
          <a:p>
            <a:r>
              <a:rPr lang="en-US" dirty="0">
                <a:hlinkClick r:id="rId4"/>
              </a:rPr>
              <a:t>https://www.technologyreview.com/s/612780/lets-keep-the-green-new-deal-grounded-in-science/</a:t>
            </a:r>
            <a:endParaRPr lang="en-US" dirty="0"/>
          </a:p>
          <a:p>
            <a:r>
              <a:rPr lang="en-US" dirty="0">
                <a:hlinkClick r:id="rId5"/>
              </a:rPr>
              <a:t>https://www.bloomberg.com/news/articles/2019-01-23/pentagon-fears-confirmed-climate-change-leads-to-war-refugees</a:t>
            </a:r>
            <a:r>
              <a:rPr lang="en-US" dirty="0"/>
              <a:t> and then follow the breadcrumbs to the actual literature.</a:t>
            </a:r>
          </a:p>
          <a:p>
            <a:r>
              <a:rPr lang="en-US" dirty="0">
                <a:hlinkClick r:id="rId6"/>
              </a:rPr>
              <a:t>https://arstechnica.com/tech-policy/2019/04/yet-another-state-washington-this-time-passed-100-clean-energy-legislation/</a:t>
            </a:r>
            <a:endParaRPr lang="en-US" dirty="0"/>
          </a:p>
          <a:p>
            <a:r>
              <a:rPr lang="en-US" dirty="0">
                <a:hlinkClick r:id="rId7"/>
              </a:rPr>
              <a:t>https://www.nytimes.com/2019/04/15/climate/climate-migration-duluth.html</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402759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Recap</a:t>
            </a:r>
          </a:p>
        </p:txBody>
      </p:sp>
      <p:sp>
        <p:nvSpPr>
          <p:cNvPr id="2" name="Content Placeholder 1"/>
          <p:cNvSpPr>
            <a:spLocks noGrp="1"/>
          </p:cNvSpPr>
          <p:nvPr>
            <p:ph idx="1"/>
          </p:nvPr>
        </p:nvSpPr>
        <p:spPr/>
        <p:txBody>
          <a:bodyPr>
            <a:normAutofit/>
          </a:bodyPr>
          <a:lstStyle/>
          <a:p>
            <a:r>
              <a:rPr lang="en-US" dirty="0">
                <a:hlinkClick r:id="rId2"/>
              </a:rPr>
              <a:t>http://climate.nasa.gov/evidence/</a:t>
            </a:r>
            <a:r>
              <a:rPr lang="en-US" dirty="0"/>
              <a:t>   Awesome overview!</a:t>
            </a:r>
          </a:p>
          <a:p>
            <a:r>
              <a:rPr lang="en-US" dirty="0"/>
              <a:t>Vote</a:t>
            </a:r>
          </a:p>
          <a:p>
            <a:r>
              <a:rPr lang="en-US" dirty="0"/>
              <a:t>Vote</a:t>
            </a:r>
          </a:p>
          <a:p>
            <a:r>
              <a:rPr lang="en-US" dirty="0"/>
              <a:t>Vote</a:t>
            </a:r>
          </a:p>
          <a:p>
            <a:r>
              <a:rPr lang="en-US" dirty="0"/>
              <a:t>Vote</a:t>
            </a:r>
          </a:p>
          <a:p>
            <a:r>
              <a:rPr lang="en-US" dirty="0"/>
              <a:t>Vote</a:t>
            </a:r>
          </a:p>
          <a:p>
            <a:r>
              <a:rPr lang="en-US" dirty="0"/>
              <a:t>Vote</a:t>
            </a:r>
          </a:p>
          <a:p>
            <a:r>
              <a:rPr lang="en-US" dirty="0"/>
              <a:t>Vote</a:t>
            </a:r>
          </a:p>
          <a:p>
            <a:r>
              <a:rPr lang="en-US" dirty="0"/>
              <a:t>Vote</a:t>
            </a:r>
          </a:p>
        </p:txBody>
      </p:sp>
      <p:pic>
        <p:nvPicPr>
          <p:cNvPr id="5" name="Picture 4">
            <a:extLst>
              <a:ext uri="{FF2B5EF4-FFF2-40B4-BE49-F238E27FC236}">
                <a16:creationId xmlns:a16="http://schemas.microsoft.com/office/drawing/2014/main" id="{CFA70139-54EB-4EAB-B7F7-151C06DB1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519" y="2650083"/>
            <a:ext cx="8415834" cy="4207917"/>
          </a:xfrm>
          <a:prstGeom prst="rect">
            <a:avLst/>
          </a:prstGeom>
        </p:spPr>
      </p:pic>
    </p:spTree>
    <p:extLst>
      <p:ext uri="{BB962C8B-B14F-4D97-AF65-F5344CB8AC3E}">
        <p14:creationId xmlns:p14="http://schemas.microsoft.com/office/powerpoint/2010/main" val="37871150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026" name="Picture 2" descr="https://scontent.xx.fbcdn.net/hphotos-xtp1/v/t1.0-9/11140392_10153258566553554_4593436298902010575_n.jpg?oh=480b08db39a06c14e6b1ae37e2dd34b7&amp;oe=56D207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5" y="2324097"/>
            <a:ext cx="12019400" cy="440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5679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935B6-B72F-451A-832A-27ABFFB445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466E9E-BD61-446F-B963-91913809A5D5}"/>
              </a:ext>
            </a:extLst>
          </p:cNvPr>
          <p:cNvSpPr>
            <a:spLocks noGrp="1"/>
          </p:cNvSpPr>
          <p:nvPr>
            <p:ph idx="1"/>
          </p:nvPr>
        </p:nvSpPr>
        <p:spPr/>
        <p:txBody>
          <a:bodyPr/>
          <a:lstStyle/>
          <a:p>
            <a:endParaRPr lang="en-US"/>
          </a:p>
        </p:txBody>
      </p:sp>
      <p:pic>
        <p:nvPicPr>
          <p:cNvPr id="4" name="Picture 2" descr="https://scontent.xx.fbcdn.net/hphotos-xfa1/v/t1.0-9/11902486_1016033825093747_7156093625949378227_n.jpg?oh=75ed126dae5786502c8a384366f870a0&amp;oe=576EC194">
            <a:extLst>
              <a:ext uri="{FF2B5EF4-FFF2-40B4-BE49-F238E27FC236}">
                <a16:creationId xmlns:a16="http://schemas.microsoft.com/office/drawing/2014/main" id="{881D0B64-416C-46CA-ACD9-BE3C7853B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37" y="0"/>
            <a:ext cx="7118173" cy="681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77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777" y="4866939"/>
            <a:ext cx="8229600" cy="2351442"/>
          </a:xfrm>
        </p:spPr>
        <p:txBody>
          <a:bodyPr>
            <a:normAutofit/>
          </a:bodyPr>
          <a:lstStyle/>
          <a:p>
            <a:endParaRPr lang="en-US" dirty="0"/>
          </a:p>
          <a:p>
            <a:r>
              <a:rPr lang="en-US" dirty="0"/>
              <a:t>Ouch…</a:t>
            </a:r>
          </a:p>
          <a:p>
            <a:endParaRPr lang="en-US" dirty="0"/>
          </a:p>
        </p:txBody>
      </p:sp>
      <p:sp>
        <p:nvSpPr>
          <p:cNvPr id="3" name="Title 2"/>
          <p:cNvSpPr>
            <a:spLocks noGrp="1"/>
          </p:cNvSpPr>
          <p:nvPr>
            <p:ph type="title"/>
          </p:nvPr>
        </p:nvSpPr>
        <p:spPr/>
        <p:txBody>
          <a:bodyPr/>
          <a:lstStyle/>
          <a:p>
            <a:r>
              <a:rPr lang="en-US" dirty="0"/>
              <a:t>Record years</a:t>
            </a:r>
          </a:p>
        </p:txBody>
      </p:sp>
      <p:graphicFrame>
        <p:nvGraphicFramePr>
          <p:cNvPr id="5" name="Table 4">
            <a:extLst>
              <a:ext uri="{FF2B5EF4-FFF2-40B4-BE49-F238E27FC236}">
                <a16:creationId xmlns:a16="http://schemas.microsoft.com/office/drawing/2014/main" id="{6D4B56EE-3AEE-1758-9606-E793D272CF90}"/>
              </a:ext>
            </a:extLst>
          </p:cNvPr>
          <p:cNvGraphicFramePr>
            <a:graphicFrameLocks noGrp="1"/>
          </p:cNvGraphicFramePr>
          <p:nvPr>
            <p:extLst>
              <p:ext uri="{D42A27DB-BD31-4B8C-83A1-F6EECF244321}">
                <p14:modId xmlns:p14="http://schemas.microsoft.com/office/powerpoint/2010/main" val="2162527857"/>
              </p:ext>
            </p:extLst>
          </p:nvPr>
        </p:nvGraphicFramePr>
        <p:xfrm>
          <a:off x="1186332" y="1456299"/>
          <a:ext cx="4473574" cy="3657600"/>
        </p:xfrm>
        <a:graphic>
          <a:graphicData uri="http://schemas.openxmlformats.org/drawingml/2006/table">
            <a:tbl>
              <a:tblPr/>
              <a:tblGrid>
                <a:gridCol w="2236787">
                  <a:extLst>
                    <a:ext uri="{9D8B030D-6E8A-4147-A177-3AD203B41FA5}">
                      <a16:colId xmlns:a16="http://schemas.microsoft.com/office/drawing/2014/main" val="1951365925"/>
                    </a:ext>
                  </a:extLst>
                </a:gridCol>
                <a:gridCol w="2236787">
                  <a:extLst>
                    <a:ext uri="{9D8B030D-6E8A-4147-A177-3AD203B41FA5}">
                      <a16:colId xmlns:a16="http://schemas.microsoft.com/office/drawing/2014/main" val="1897431282"/>
                    </a:ext>
                  </a:extLst>
                </a:gridCol>
              </a:tblGrid>
              <a:tr h="365760">
                <a:tc>
                  <a:txBody>
                    <a:bodyPr/>
                    <a:lstStyle/>
                    <a:p>
                      <a:r>
                        <a:rPr lang="en-US" sz="1800"/>
                        <a:t>1</a:t>
                      </a:r>
                    </a:p>
                  </a:txBody>
                  <a:tcPr anchor="ctr">
                    <a:lnL>
                      <a:noFill/>
                    </a:lnL>
                    <a:lnR>
                      <a:noFill/>
                    </a:lnR>
                    <a:lnT>
                      <a:noFill/>
                    </a:lnT>
                    <a:lnB>
                      <a:noFill/>
                    </a:lnB>
                  </a:tcPr>
                </a:tc>
                <a:tc>
                  <a:txBody>
                    <a:bodyPr/>
                    <a:lstStyle/>
                    <a:p>
                      <a:r>
                        <a:rPr lang="en-US" sz="1800"/>
                        <a:t>2016</a:t>
                      </a:r>
                    </a:p>
                  </a:txBody>
                  <a:tcPr anchor="ctr">
                    <a:lnL>
                      <a:noFill/>
                    </a:lnL>
                    <a:lnR>
                      <a:noFill/>
                    </a:lnR>
                    <a:lnT>
                      <a:noFill/>
                    </a:lnT>
                    <a:lnB>
                      <a:noFill/>
                    </a:lnB>
                  </a:tcPr>
                </a:tc>
                <a:extLst>
                  <a:ext uri="{0D108BD9-81ED-4DB2-BD59-A6C34878D82A}">
                    <a16:rowId xmlns:a16="http://schemas.microsoft.com/office/drawing/2014/main" val="2416894961"/>
                  </a:ext>
                </a:extLst>
              </a:tr>
              <a:tr h="365760">
                <a:tc>
                  <a:txBody>
                    <a:bodyPr/>
                    <a:lstStyle/>
                    <a:p>
                      <a:r>
                        <a:rPr lang="en-US" sz="1800" dirty="0"/>
                        <a:t>2</a:t>
                      </a:r>
                    </a:p>
                  </a:txBody>
                  <a:tcPr anchor="ctr">
                    <a:lnL>
                      <a:noFill/>
                    </a:lnL>
                    <a:lnR>
                      <a:noFill/>
                    </a:lnR>
                    <a:lnT>
                      <a:noFill/>
                    </a:lnT>
                    <a:lnB>
                      <a:noFill/>
                    </a:lnB>
                  </a:tcPr>
                </a:tc>
                <a:tc>
                  <a:txBody>
                    <a:bodyPr/>
                    <a:lstStyle/>
                    <a:p>
                      <a:r>
                        <a:rPr lang="en-US" sz="1800" dirty="0"/>
                        <a:t>2020</a:t>
                      </a:r>
                    </a:p>
                  </a:txBody>
                  <a:tcPr anchor="ctr">
                    <a:lnL>
                      <a:noFill/>
                    </a:lnL>
                    <a:lnR>
                      <a:noFill/>
                    </a:lnR>
                    <a:lnT>
                      <a:noFill/>
                    </a:lnT>
                    <a:lnB>
                      <a:noFill/>
                    </a:lnB>
                  </a:tcPr>
                </a:tc>
                <a:extLst>
                  <a:ext uri="{0D108BD9-81ED-4DB2-BD59-A6C34878D82A}">
                    <a16:rowId xmlns:a16="http://schemas.microsoft.com/office/drawing/2014/main" val="3600060537"/>
                  </a:ext>
                </a:extLst>
              </a:tr>
              <a:tr h="365760">
                <a:tc>
                  <a:txBody>
                    <a:bodyPr/>
                    <a:lstStyle/>
                    <a:p>
                      <a:r>
                        <a:rPr lang="en-US" sz="1800"/>
                        <a:t>3</a:t>
                      </a:r>
                    </a:p>
                  </a:txBody>
                  <a:tcPr anchor="ctr">
                    <a:lnL>
                      <a:noFill/>
                    </a:lnL>
                    <a:lnR>
                      <a:noFill/>
                    </a:lnR>
                    <a:lnT>
                      <a:noFill/>
                    </a:lnT>
                    <a:lnB>
                      <a:noFill/>
                    </a:lnB>
                  </a:tcPr>
                </a:tc>
                <a:tc>
                  <a:txBody>
                    <a:bodyPr/>
                    <a:lstStyle/>
                    <a:p>
                      <a:r>
                        <a:rPr lang="en-US" sz="1800"/>
                        <a:t>2019</a:t>
                      </a:r>
                    </a:p>
                  </a:txBody>
                  <a:tcPr anchor="ctr">
                    <a:lnL>
                      <a:noFill/>
                    </a:lnL>
                    <a:lnR>
                      <a:noFill/>
                    </a:lnR>
                    <a:lnT>
                      <a:noFill/>
                    </a:lnT>
                    <a:lnB>
                      <a:noFill/>
                    </a:lnB>
                  </a:tcPr>
                </a:tc>
                <a:extLst>
                  <a:ext uri="{0D108BD9-81ED-4DB2-BD59-A6C34878D82A}">
                    <a16:rowId xmlns:a16="http://schemas.microsoft.com/office/drawing/2014/main" val="1589368074"/>
                  </a:ext>
                </a:extLst>
              </a:tr>
              <a:tr h="365760">
                <a:tc>
                  <a:txBody>
                    <a:bodyPr/>
                    <a:lstStyle/>
                    <a:p>
                      <a:r>
                        <a:rPr lang="en-US" sz="1800"/>
                        <a:t>4</a:t>
                      </a:r>
                    </a:p>
                  </a:txBody>
                  <a:tcPr anchor="ctr">
                    <a:lnL>
                      <a:noFill/>
                    </a:lnL>
                    <a:lnR>
                      <a:noFill/>
                    </a:lnR>
                    <a:lnT>
                      <a:noFill/>
                    </a:lnT>
                    <a:lnB>
                      <a:noFill/>
                    </a:lnB>
                  </a:tcPr>
                </a:tc>
                <a:tc>
                  <a:txBody>
                    <a:bodyPr/>
                    <a:lstStyle/>
                    <a:p>
                      <a:r>
                        <a:rPr lang="en-US" sz="1800" dirty="0"/>
                        <a:t>2017</a:t>
                      </a:r>
                    </a:p>
                  </a:txBody>
                  <a:tcPr anchor="ctr">
                    <a:lnL>
                      <a:noFill/>
                    </a:lnL>
                    <a:lnR>
                      <a:noFill/>
                    </a:lnR>
                    <a:lnT>
                      <a:noFill/>
                    </a:lnT>
                    <a:lnB>
                      <a:noFill/>
                    </a:lnB>
                  </a:tcPr>
                </a:tc>
                <a:extLst>
                  <a:ext uri="{0D108BD9-81ED-4DB2-BD59-A6C34878D82A}">
                    <a16:rowId xmlns:a16="http://schemas.microsoft.com/office/drawing/2014/main" val="318811657"/>
                  </a:ext>
                </a:extLst>
              </a:tr>
              <a:tr h="365760">
                <a:tc>
                  <a:txBody>
                    <a:bodyPr/>
                    <a:lstStyle/>
                    <a:p>
                      <a:r>
                        <a:rPr lang="en-US" sz="1800"/>
                        <a:t>5</a:t>
                      </a:r>
                    </a:p>
                  </a:txBody>
                  <a:tcPr anchor="ctr">
                    <a:lnL>
                      <a:noFill/>
                    </a:lnL>
                    <a:lnR>
                      <a:noFill/>
                    </a:lnR>
                    <a:lnT>
                      <a:noFill/>
                    </a:lnT>
                    <a:lnB>
                      <a:noFill/>
                    </a:lnB>
                  </a:tcPr>
                </a:tc>
                <a:tc>
                  <a:txBody>
                    <a:bodyPr/>
                    <a:lstStyle/>
                    <a:p>
                      <a:r>
                        <a:rPr lang="en-US" sz="1800" dirty="0"/>
                        <a:t>2015</a:t>
                      </a:r>
                    </a:p>
                  </a:txBody>
                  <a:tcPr anchor="ctr">
                    <a:lnL>
                      <a:noFill/>
                    </a:lnL>
                    <a:lnR>
                      <a:noFill/>
                    </a:lnR>
                    <a:lnT>
                      <a:noFill/>
                    </a:lnT>
                    <a:lnB>
                      <a:noFill/>
                    </a:lnB>
                  </a:tcPr>
                </a:tc>
                <a:extLst>
                  <a:ext uri="{0D108BD9-81ED-4DB2-BD59-A6C34878D82A}">
                    <a16:rowId xmlns:a16="http://schemas.microsoft.com/office/drawing/2014/main" val="2199159054"/>
                  </a:ext>
                </a:extLst>
              </a:tr>
              <a:tr h="365760">
                <a:tc>
                  <a:txBody>
                    <a:bodyPr/>
                    <a:lstStyle/>
                    <a:p>
                      <a:r>
                        <a:rPr lang="en-US" sz="1800"/>
                        <a:t>6</a:t>
                      </a:r>
                    </a:p>
                  </a:txBody>
                  <a:tcPr anchor="ctr">
                    <a:lnL>
                      <a:noFill/>
                    </a:lnL>
                    <a:lnR>
                      <a:noFill/>
                    </a:lnR>
                    <a:lnT>
                      <a:noFill/>
                    </a:lnT>
                    <a:lnB>
                      <a:noFill/>
                    </a:lnB>
                  </a:tcPr>
                </a:tc>
                <a:tc>
                  <a:txBody>
                    <a:bodyPr/>
                    <a:lstStyle/>
                    <a:p>
                      <a:r>
                        <a:rPr lang="en-US" sz="1800" dirty="0"/>
                        <a:t>2022</a:t>
                      </a:r>
                    </a:p>
                  </a:txBody>
                  <a:tcPr anchor="ctr">
                    <a:lnL>
                      <a:noFill/>
                    </a:lnL>
                    <a:lnR>
                      <a:noFill/>
                    </a:lnR>
                    <a:lnT>
                      <a:noFill/>
                    </a:lnT>
                    <a:lnB>
                      <a:noFill/>
                    </a:lnB>
                  </a:tcPr>
                </a:tc>
                <a:extLst>
                  <a:ext uri="{0D108BD9-81ED-4DB2-BD59-A6C34878D82A}">
                    <a16:rowId xmlns:a16="http://schemas.microsoft.com/office/drawing/2014/main" val="1335774492"/>
                  </a:ext>
                </a:extLst>
              </a:tr>
              <a:tr h="365760">
                <a:tc>
                  <a:txBody>
                    <a:bodyPr/>
                    <a:lstStyle/>
                    <a:p>
                      <a:r>
                        <a:rPr lang="en-US" sz="1800"/>
                        <a:t>7</a:t>
                      </a:r>
                    </a:p>
                  </a:txBody>
                  <a:tcPr anchor="ctr">
                    <a:lnL>
                      <a:noFill/>
                    </a:lnL>
                    <a:lnR>
                      <a:noFill/>
                    </a:lnR>
                    <a:lnT>
                      <a:noFill/>
                    </a:lnT>
                    <a:lnB>
                      <a:noFill/>
                    </a:lnB>
                  </a:tcPr>
                </a:tc>
                <a:tc>
                  <a:txBody>
                    <a:bodyPr/>
                    <a:lstStyle/>
                    <a:p>
                      <a:r>
                        <a:rPr lang="en-US" sz="1800" dirty="0"/>
                        <a:t>2021</a:t>
                      </a:r>
                    </a:p>
                  </a:txBody>
                  <a:tcPr anchor="ctr">
                    <a:lnL>
                      <a:noFill/>
                    </a:lnL>
                    <a:lnR>
                      <a:noFill/>
                    </a:lnR>
                    <a:lnT>
                      <a:noFill/>
                    </a:lnT>
                    <a:lnB>
                      <a:noFill/>
                    </a:lnB>
                  </a:tcPr>
                </a:tc>
                <a:extLst>
                  <a:ext uri="{0D108BD9-81ED-4DB2-BD59-A6C34878D82A}">
                    <a16:rowId xmlns:a16="http://schemas.microsoft.com/office/drawing/2014/main" val="3833614829"/>
                  </a:ext>
                </a:extLst>
              </a:tr>
              <a:tr h="365760">
                <a:tc>
                  <a:txBody>
                    <a:bodyPr/>
                    <a:lstStyle/>
                    <a:p>
                      <a:r>
                        <a:rPr lang="en-US" sz="1800"/>
                        <a:t>8</a:t>
                      </a:r>
                    </a:p>
                  </a:txBody>
                  <a:tcPr anchor="ctr">
                    <a:lnL>
                      <a:noFill/>
                    </a:lnL>
                    <a:lnR>
                      <a:noFill/>
                    </a:lnR>
                    <a:lnT>
                      <a:noFill/>
                    </a:lnT>
                    <a:lnB>
                      <a:noFill/>
                    </a:lnB>
                  </a:tcPr>
                </a:tc>
                <a:tc>
                  <a:txBody>
                    <a:bodyPr/>
                    <a:lstStyle/>
                    <a:p>
                      <a:r>
                        <a:rPr lang="en-US" sz="1800" dirty="0"/>
                        <a:t>2018</a:t>
                      </a:r>
                    </a:p>
                  </a:txBody>
                  <a:tcPr anchor="ctr">
                    <a:lnL>
                      <a:noFill/>
                    </a:lnL>
                    <a:lnR>
                      <a:noFill/>
                    </a:lnR>
                    <a:lnT>
                      <a:noFill/>
                    </a:lnT>
                    <a:lnB>
                      <a:noFill/>
                    </a:lnB>
                  </a:tcPr>
                </a:tc>
                <a:extLst>
                  <a:ext uri="{0D108BD9-81ED-4DB2-BD59-A6C34878D82A}">
                    <a16:rowId xmlns:a16="http://schemas.microsoft.com/office/drawing/2014/main" val="3475864902"/>
                  </a:ext>
                </a:extLst>
              </a:tr>
              <a:tr h="365760">
                <a:tc>
                  <a:txBody>
                    <a:bodyPr/>
                    <a:lstStyle/>
                    <a:p>
                      <a:r>
                        <a:rPr lang="en-US" sz="1800"/>
                        <a:t>9</a:t>
                      </a:r>
                    </a:p>
                  </a:txBody>
                  <a:tcPr anchor="ctr">
                    <a:lnL>
                      <a:noFill/>
                    </a:lnL>
                    <a:lnR>
                      <a:noFill/>
                    </a:lnR>
                    <a:lnT>
                      <a:noFill/>
                    </a:lnT>
                    <a:lnB>
                      <a:noFill/>
                    </a:lnB>
                  </a:tcPr>
                </a:tc>
                <a:tc>
                  <a:txBody>
                    <a:bodyPr/>
                    <a:lstStyle/>
                    <a:p>
                      <a:r>
                        <a:rPr lang="en-US" sz="1800" dirty="0"/>
                        <a:t>2014</a:t>
                      </a:r>
                    </a:p>
                  </a:txBody>
                  <a:tcPr anchor="ctr">
                    <a:lnL>
                      <a:noFill/>
                    </a:lnL>
                    <a:lnR>
                      <a:noFill/>
                    </a:lnR>
                    <a:lnT>
                      <a:noFill/>
                    </a:lnT>
                    <a:lnB>
                      <a:noFill/>
                    </a:lnB>
                  </a:tcPr>
                </a:tc>
                <a:extLst>
                  <a:ext uri="{0D108BD9-81ED-4DB2-BD59-A6C34878D82A}">
                    <a16:rowId xmlns:a16="http://schemas.microsoft.com/office/drawing/2014/main" val="2844220061"/>
                  </a:ext>
                </a:extLst>
              </a:tr>
              <a:tr h="365760">
                <a:tc>
                  <a:txBody>
                    <a:bodyPr/>
                    <a:lstStyle/>
                    <a:p>
                      <a:r>
                        <a:rPr lang="en-US" sz="1800"/>
                        <a:t>10</a:t>
                      </a:r>
                    </a:p>
                  </a:txBody>
                  <a:tcPr anchor="ctr">
                    <a:lnL>
                      <a:noFill/>
                    </a:lnL>
                    <a:lnR>
                      <a:noFill/>
                    </a:lnR>
                    <a:lnT>
                      <a:noFill/>
                    </a:lnT>
                    <a:lnB>
                      <a:noFill/>
                    </a:lnB>
                  </a:tcPr>
                </a:tc>
                <a:tc>
                  <a:txBody>
                    <a:bodyPr/>
                    <a:lstStyle/>
                    <a:p>
                      <a:r>
                        <a:rPr lang="en-US" sz="1800" dirty="0"/>
                        <a:t>2010</a:t>
                      </a:r>
                    </a:p>
                  </a:txBody>
                  <a:tcPr anchor="ctr">
                    <a:lnL>
                      <a:noFill/>
                    </a:lnL>
                    <a:lnR>
                      <a:noFill/>
                    </a:lnR>
                    <a:lnT>
                      <a:noFill/>
                    </a:lnT>
                    <a:lnB>
                      <a:noFill/>
                    </a:lnB>
                  </a:tcPr>
                </a:tc>
                <a:extLst>
                  <a:ext uri="{0D108BD9-81ED-4DB2-BD59-A6C34878D82A}">
                    <a16:rowId xmlns:a16="http://schemas.microsoft.com/office/drawing/2014/main" val="3958256798"/>
                  </a:ext>
                </a:extLst>
              </a:tr>
            </a:tbl>
          </a:graphicData>
        </a:graphic>
      </p:graphicFrame>
    </p:spTree>
    <p:extLst>
      <p:ext uri="{BB962C8B-B14F-4D97-AF65-F5344CB8AC3E}">
        <p14:creationId xmlns:p14="http://schemas.microsoft.com/office/powerpoint/2010/main" val="3400174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2B8F-D76B-49F7-B241-2DFC1762AF2A}"/>
              </a:ext>
            </a:extLst>
          </p:cNvPr>
          <p:cNvSpPr>
            <a:spLocks noGrp="1"/>
          </p:cNvSpPr>
          <p:nvPr>
            <p:ph type="title"/>
          </p:nvPr>
        </p:nvSpPr>
        <p:spPr>
          <a:xfrm>
            <a:off x="646111" y="452718"/>
            <a:ext cx="3585647" cy="5381012"/>
          </a:xfrm>
        </p:spPr>
        <p:txBody>
          <a:bodyPr/>
          <a:lstStyle/>
          <a:p>
            <a:r>
              <a:rPr lang="en-US" dirty="0"/>
              <a:t>2023 on track to be the hottest year on record</a:t>
            </a:r>
          </a:p>
        </p:txBody>
      </p:sp>
      <p:pic>
        <p:nvPicPr>
          <p:cNvPr id="5" name="Content Placeholder 4">
            <a:extLst>
              <a:ext uri="{FF2B5EF4-FFF2-40B4-BE49-F238E27FC236}">
                <a16:creationId xmlns:a16="http://schemas.microsoft.com/office/drawing/2014/main" id="{EC4F1E7B-F0A9-724D-845C-7A29EAB47C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6682" y="65567"/>
            <a:ext cx="7615318" cy="6726865"/>
          </a:xfrm>
        </p:spPr>
      </p:pic>
    </p:spTree>
    <p:extLst>
      <p:ext uri="{BB962C8B-B14F-4D97-AF65-F5344CB8AC3E}">
        <p14:creationId xmlns:p14="http://schemas.microsoft.com/office/powerpoint/2010/main" val="807683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FE32-2163-4248-AA13-90DD9A5DEA96}"/>
              </a:ext>
            </a:extLst>
          </p:cNvPr>
          <p:cNvSpPr>
            <a:spLocks noGrp="1"/>
          </p:cNvSpPr>
          <p:nvPr>
            <p:ph type="title"/>
          </p:nvPr>
        </p:nvSpPr>
        <p:spPr>
          <a:xfrm>
            <a:off x="172775" y="259081"/>
            <a:ext cx="9404723" cy="1400530"/>
          </a:xfrm>
        </p:spPr>
        <p:txBody>
          <a:bodyPr/>
          <a:lstStyle/>
          <a:p>
            <a:r>
              <a:rPr lang="en-US" dirty="0"/>
              <a:t>Blob. ENSO</a:t>
            </a:r>
          </a:p>
        </p:txBody>
      </p:sp>
      <p:pic>
        <p:nvPicPr>
          <p:cNvPr id="5" name="Content Placeholder 4">
            <a:extLst>
              <a:ext uri="{FF2B5EF4-FFF2-40B4-BE49-F238E27FC236}">
                <a16:creationId xmlns:a16="http://schemas.microsoft.com/office/drawing/2014/main" id="{4FDE3F00-A20E-47A3-B6DA-92A30EA9F35F}"/>
              </a:ext>
            </a:extLst>
          </p:cNvPr>
          <p:cNvPicPr>
            <a:picLocks noGrp="1" noChangeAspect="1"/>
          </p:cNvPicPr>
          <p:nvPr>
            <p:ph idx="1"/>
          </p:nvPr>
        </p:nvPicPr>
        <p:blipFill>
          <a:blip r:embed="rId2"/>
          <a:stretch>
            <a:fillRect/>
          </a:stretch>
        </p:blipFill>
        <p:spPr>
          <a:xfrm>
            <a:off x="3329609" y="9789"/>
            <a:ext cx="8862391" cy="6848211"/>
          </a:xfrm>
        </p:spPr>
      </p:pic>
    </p:spTree>
    <p:extLst>
      <p:ext uri="{BB962C8B-B14F-4D97-AF65-F5344CB8AC3E}">
        <p14:creationId xmlns:p14="http://schemas.microsoft.com/office/powerpoint/2010/main" val="301925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C839-54FE-4197-B8AA-E15A7A7F95A9}"/>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FDB5CAE0-18EC-4539-BFF0-7DADACE2AB67}"/>
              </a:ext>
            </a:extLst>
          </p:cNvPr>
          <p:cNvPicPr>
            <a:picLocks noGrp="1" noChangeAspect="1"/>
          </p:cNvPicPr>
          <p:nvPr>
            <p:ph idx="1"/>
          </p:nvPr>
        </p:nvPicPr>
        <p:blipFill>
          <a:blip r:embed="rId2"/>
          <a:stretch>
            <a:fillRect/>
          </a:stretch>
        </p:blipFill>
        <p:spPr>
          <a:xfrm>
            <a:off x="3299791" y="-13252"/>
            <a:ext cx="8892209" cy="6871252"/>
          </a:xfrm>
        </p:spPr>
      </p:pic>
    </p:spTree>
    <p:extLst>
      <p:ext uri="{BB962C8B-B14F-4D97-AF65-F5344CB8AC3E}">
        <p14:creationId xmlns:p14="http://schemas.microsoft.com/office/powerpoint/2010/main" val="218088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449B-5780-48BC-8580-10879F7A8E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784C606-46BF-49B1-8B4F-699F45F58512}"/>
              </a:ext>
            </a:extLst>
          </p:cNvPr>
          <p:cNvPicPr>
            <a:picLocks noGrp="1" noChangeAspect="1"/>
          </p:cNvPicPr>
          <p:nvPr>
            <p:ph idx="1"/>
          </p:nvPr>
        </p:nvPicPr>
        <p:blipFill>
          <a:blip r:embed="rId2"/>
          <a:stretch>
            <a:fillRect/>
          </a:stretch>
        </p:blipFill>
        <p:spPr>
          <a:xfrm>
            <a:off x="2494723" y="9067"/>
            <a:ext cx="9697278" cy="6848933"/>
          </a:xfrm>
        </p:spPr>
      </p:pic>
    </p:spTree>
    <p:extLst>
      <p:ext uri="{BB962C8B-B14F-4D97-AF65-F5344CB8AC3E}">
        <p14:creationId xmlns:p14="http://schemas.microsoft.com/office/powerpoint/2010/main" val="4194754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92BD-A3AC-4AB5-B258-B9C18F1C47A7}"/>
              </a:ext>
            </a:extLst>
          </p:cNvPr>
          <p:cNvSpPr>
            <a:spLocks noGrp="1"/>
          </p:cNvSpPr>
          <p:nvPr>
            <p:ph type="title"/>
          </p:nvPr>
        </p:nvSpPr>
        <p:spPr/>
        <p:txBody>
          <a:bodyPr/>
          <a:lstStyle/>
          <a:p>
            <a:endParaRPr lang="en-US"/>
          </a:p>
        </p:txBody>
      </p:sp>
      <p:pic>
        <p:nvPicPr>
          <p:cNvPr id="7" name="Content Placeholder 6" descr="Diagram&#10;&#10;Description automatically generated">
            <a:extLst>
              <a:ext uri="{FF2B5EF4-FFF2-40B4-BE49-F238E27FC236}">
                <a16:creationId xmlns:a16="http://schemas.microsoft.com/office/drawing/2014/main" id="{F656B604-A08A-49E2-A515-355F91229744}"/>
              </a:ext>
            </a:extLst>
          </p:cNvPr>
          <p:cNvPicPr>
            <a:picLocks noGrp="1" noChangeAspect="1"/>
          </p:cNvPicPr>
          <p:nvPr>
            <p:ph idx="1"/>
          </p:nvPr>
        </p:nvPicPr>
        <p:blipFill>
          <a:blip r:embed="rId2"/>
          <a:stretch>
            <a:fillRect/>
          </a:stretch>
        </p:blipFill>
        <p:spPr>
          <a:xfrm>
            <a:off x="468091" y="0"/>
            <a:ext cx="8865095" cy="6850302"/>
          </a:xfrm>
        </p:spPr>
      </p:pic>
    </p:spTree>
    <p:extLst>
      <p:ext uri="{BB962C8B-B14F-4D97-AF65-F5344CB8AC3E}">
        <p14:creationId xmlns:p14="http://schemas.microsoft.com/office/powerpoint/2010/main" val="245020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044C-3448-4E50-ADFF-87EBECE3308C}"/>
              </a:ext>
            </a:extLst>
          </p:cNvPr>
          <p:cNvSpPr>
            <a:spLocks noGrp="1"/>
          </p:cNvSpPr>
          <p:nvPr>
            <p:ph type="title"/>
          </p:nvPr>
        </p:nvSpPr>
        <p:spPr/>
        <p:txBody>
          <a:bodyPr/>
          <a:lstStyle/>
          <a:p>
            <a:endParaRPr lang="en-US"/>
          </a:p>
        </p:txBody>
      </p:sp>
      <p:pic>
        <p:nvPicPr>
          <p:cNvPr id="5" name="Content Placeholder 4" descr="Diagram&#10;&#10;Description automatically generated with low confidence">
            <a:extLst>
              <a:ext uri="{FF2B5EF4-FFF2-40B4-BE49-F238E27FC236}">
                <a16:creationId xmlns:a16="http://schemas.microsoft.com/office/drawing/2014/main" id="{AE4874FA-CF43-4157-A561-528DD0ADF700}"/>
              </a:ext>
            </a:extLst>
          </p:cNvPr>
          <p:cNvPicPr>
            <a:picLocks noGrp="1" noChangeAspect="1"/>
          </p:cNvPicPr>
          <p:nvPr>
            <p:ph idx="1"/>
          </p:nvPr>
        </p:nvPicPr>
        <p:blipFill>
          <a:blip r:embed="rId2"/>
          <a:stretch>
            <a:fillRect/>
          </a:stretch>
        </p:blipFill>
        <p:spPr>
          <a:xfrm>
            <a:off x="510131" y="-1"/>
            <a:ext cx="8844076" cy="6834059"/>
          </a:xfrm>
        </p:spPr>
      </p:pic>
    </p:spTree>
    <p:extLst>
      <p:ext uri="{BB962C8B-B14F-4D97-AF65-F5344CB8AC3E}">
        <p14:creationId xmlns:p14="http://schemas.microsoft.com/office/powerpoint/2010/main" val="2191607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lstStyle/>
          <a:p>
            <a:r>
              <a:rPr lang="en-US" dirty="0"/>
              <a:t>Considerable scientific evidence indicates that the earth’s atmosphere (and ocean) is warming at a rapid rate that is likely to lead to significant climate disruption during this century</a:t>
            </a:r>
          </a:p>
          <a:p>
            <a:r>
              <a:rPr lang="en-US">
                <a:hlinkClick r:id="rId3"/>
              </a:rPr>
              <a:t>https://www.sciencealert.com/watch-global-temperatures-spiral-out-of-control-in-this-new-climate-change-animation</a:t>
            </a:r>
            <a:endParaRPr lang="en-US"/>
          </a:p>
          <a:p>
            <a:endParaRPr lang="en-US" dirty="0"/>
          </a:p>
        </p:txBody>
      </p:sp>
      <p:sp>
        <p:nvSpPr>
          <p:cNvPr id="6146" name="Rectangle 2"/>
          <p:cNvSpPr>
            <a:spLocks noGrp="1" noChangeArrowheads="1"/>
          </p:cNvSpPr>
          <p:nvPr>
            <p:ph type="title"/>
          </p:nvPr>
        </p:nvSpPr>
        <p:spPr/>
        <p:txBody>
          <a:bodyPr/>
          <a:lstStyle/>
          <a:p>
            <a:r>
              <a:rPr lang="en-US" dirty="0"/>
              <a:t>How Is the Earth’s Climate Changing? </a:t>
            </a:r>
          </a:p>
        </p:txBody>
      </p:sp>
    </p:spTree>
    <p:extLst>
      <p:ext uri="{BB962C8B-B14F-4D97-AF65-F5344CB8AC3E}">
        <p14:creationId xmlns:p14="http://schemas.microsoft.com/office/powerpoint/2010/main" val="2949822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1CFF-FC2B-42A0-88CD-205879CA8BA3}"/>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43519066-AF98-4E7C-80D8-BE7163E2ED07}"/>
              </a:ext>
            </a:extLst>
          </p:cNvPr>
          <p:cNvPicPr>
            <a:picLocks noGrp="1" noChangeAspect="1"/>
          </p:cNvPicPr>
          <p:nvPr>
            <p:ph idx="1"/>
          </p:nvPr>
        </p:nvPicPr>
        <p:blipFill>
          <a:blip r:embed="rId2"/>
          <a:stretch>
            <a:fillRect/>
          </a:stretch>
        </p:blipFill>
        <p:spPr>
          <a:xfrm>
            <a:off x="685800" y="-1"/>
            <a:ext cx="8815551" cy="6812017"/>
          </a:xfrm>
        </p:spPr>
      </p:pic>
    </p:spTree>
    <p:extLst>
      <p:ext uri="{BB962C8B-B14F-4D97-AF65-F5344CB8AC3E}">
        <p14:creationId xmlns:p14="http://schemas.microsoft.com/office/powerpoint/2010/main" val="236254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1D12-C77B-40BE-AE6A-1EE5022AB95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071E541-49EB-4B93-8C41-09B48AC798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502"/>
            <a:ext cx="9678256" cy="6835498"/>
          </a:xfrm>
        </p:spPr>
      </p:pic>
    </p:spTree>
    <p:extLst>
      <p:ext uri="{BB962C8B-B14F-4D97-AF65-F5344CB8AC3E}">
        <p14:creationId xmlns:p14="http://schemas.microsoft.com/office/powerpoint/2010/main" val="149789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E756-FF11-4843-A133-091ED58424C0}"/>
              </a:ext>
            </a:extLst>
          </p:cNvPr>
          <p:cNvSpPr>
            <a:spLocks noGrp="1"/>
          </p:cNvSpPr>
          <p:nvPr>
            <p:ph type="title"/>
          </p:nvPr>
        </p:nvSpPr>
        <p:spPr/>
        <p:txBody>
          <a:bodyPr/>
          <a:lstStyle/>
          <a:p>
            <a:r>
              <a:rPr lang="en-US" dirty="0"/>
              <a:t>Let’s take a look at 2022</a:t>
            </a:r>
          </a:p>
        </p:txBody>
      </p:sp>
      <p:sp>
        <p:nvSpPr>
          <p:cNvPr id="7" name="Content Placeholder 6">
            <a:extLst>
              <a:ext uri="{FF2B5EF4-FFF2-40B4-BE49-F238E27FC236}">
                <a16:creationId xmlns:a16="http://schemas.microsoft.com/office/drawing/2014/main" id="{1F43B491-64FC-4CC1-A04F-D1C861F1C85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3649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8B7AF-C0F8-4BD8-83FF-C1CA39EAECA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EFA2C047-3858-D2E0-3CC5-5186E5EB302E}"/>
              </a:ext>
            </a:extLst>
          </p:cNvPr>
          <p:cNvSpPr>
            <a:spLocks noGrp="1"/>
          </p:cNvSpPr>
          <p:nvPr>
            <p:ph idx="1"/>
          </p:nvPr>
        </p:nvSpPr>
        <p:spPr/>
        <p:txBody>
          <a:bodyPr/>
          <a:lstStyle/>
          <a:p>
            <a:endParaRPr lang="en-US"/>
          </a:p>
        </p:txBody>
      </p:sp>
      <p:pic>
        <p:nvPicPr>
          <p:cNvPr id="5" name="Content Placeholder 5">
            <a:extLst>
              <a:ext uri="{FF2B5EF4-FFF2-40B4-BE49-F238E27FC236}">
                <a16:creationId xmlns:a16="http://schemas.microsoft.com/office/drawing/2014/main" id="{BDB69A34-1463-99D4-6C5C-5CD652797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772" y="41075"/>
            <a:ext cx="8761228" cy="6770040"/>
          </a:xfrm>
          <a:prstGeom prst="rect">
            <a:avLst/>
          </a:prstGeom>
        </p:spPr>
      </p:pic>
    </p:spTree>
    <p:extLst>
      <p:ext uri="{BB962C8B-B14F-4D97-AF65-F5344CB8AC3E}">
        <p14:creationId xmlns:p14="http://schemas.microsoft.com/office/powerpoint/2010/main" val="390748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573A-3648-AEC5-03E8-BE75DFA8F6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341700-5E24-B0D3-1091-19681D0B33AD}"/>
              </a:ext>
            </a:extLst>
          </p:cNvPr>
          <p:cNvSpPr>
            <a:spLocks noGrp="1"/>
          </p:cNvSpPr>
          <p:nvPr>
            <p:ph idx="1"/>
          </p:nvPr>
        </p:nvSpPr>
        <p:spPr/>
        <p:txBody>
          <a:bodyPr/>
          <a:lstStyle/>
          <a:p>
            <a:endParaRPr lang="en-US"/>
          </a:p>
        </p:txBody>
      </p:sp>
      <p:pic>
        <p:nvPicPr>
          <p:cNvPr id="4" name="Content Placeholder 5">
            <a:extLst>
              <a:ext uri="{FF2B5EF4-FFF2-40B4-BE49-F238E27FC236}">
                <a16:creationId xmlns:a16="http://schemas.microsoft.com/office/drawing/2014/main" id="{6D5532E8-05AA-A6AC-61F6-34000DBD5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981" y="0"/>
            <a:ext cx="8869592" cy="6846860"/>
          </a:xfrm>
          <a:prstGeom prst="rect">
            <a:avLst/>
          </a:prstGeom>
        </p:spPr>
      </p:pic>
    </p:spTree>
    <p:extLst>
      <p:ext uri="{BB962C8B-B14F-4D97-AF65-F5344CB8AC3E}">
        <p14:creationId xmlns:p14="http://schemas.microsoft.com/office/powerpoint/2010/main" val="1538220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471" y="162261"/>
            <a:ext cx="9404723" cy="1400530"/>
          </a:xfrm>
        </p:spPr>
        <p:txBody>
          <a:bodyPr/>
          <a:lstStyle/>
          <a:p>
            <a:r>
              <a:rPr lang="en-US" dirty="0"/>
              <a:t>The US</a:t>
            </a:r>
            <a:br>
              <a:rPr lang="en-US" dirty="0"/>
            </a:br>
            <a:endParaRPr lang="en-US" dirty="0"/>
          </a:p>
        </p:txBody>
      </p:sp>
      <p:pic>
        <p:nvPicPr>
          <p:cNvPr id="2" name="Picture 1">
            <a:extLst>
              <a:ext uri="{FF2B5EF4-FFF2-40B4-BE49-F238E27FC236}">
                <a16:creationId xmlns:a16="http://schemas.microsoft.com/office/drawing/2014/main" id="{28989E00-886F-1F5A-F4A3-8597863E1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918" y="73815"/>
            <a:ext cx="9182611" cy="6710370"/>
          </a:xfrm>
          <a:prstGeom prst="rect">
            <a:avLst/>
          </a:prstGeom>
        </p:spPr>
      </p:pic>
    </p:spTree>
    <p:extLst>
      <p:ext uri="{BB962C8B-B14F-4D97-AF65-F5344CB8AC3E}">
        <p14:creationId xmlns:p14="http://schemas.microsoft.com/office/powerpoint/2010/main" val="211263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3DE3-E1D2-42D1-91B9-20BC27FFF2B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9F19538E-2FF3-46A4-B546-AADB27A23B1F}"/>
              </a:ext>
            </a:extLst>
          </p:cNvPr>
          <p:cNvSpPr>
            <a:spLocks noGrp="1"/>
          </p:cNvSpPr>
          <p:nvPr>
            <p:ph idx="1"/>
          </p:nvPr>
        </p:nvSpPr>
        <p:spPr/>
        <p:txBody>
          <a:bodyPr/>
          <a:lstStyle/>
          <a:p>
            <a:endParaRPr lang="en-US"/>
          </a:p>
        </p:txBody>
      </p:sp>
      <p:pic>
        <p:nvPicPr>
          <p:cNvPr id="5" name="Content Placeholder 5">
            <a:extLst>
              <a:ext uri="{FF2B5EF4-FFF2-40B4-BE49-F238E27FC236}">
                <a16:creationId xmlns:a16="http://schemas.microsoft.com/office/drawing/2014/main" id="{4838EC5B-E151-BFB9-2FFE-CB08F0D6E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944" y="90449"/>
            <a:ext cx="8796669" cy="6658402"/>
          </a:xfrm>
          <a:prstGeom prst="rect">
            <a:avLst/>
          </a:prstGeom>
        </p:spPr>
      </p:pic>
    </p:spTree>
    <p:extLst>
      <p:ext uri="{BB962C8B-B14F-4D97-AF65-F5344CB8AC3E}">
        <p14:creationId xmlns:p14="http://schemas.microsoft.com/office/powerpoint/2010/main" val="1025651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025-A914-496B-B0FC-2A1408A263F3}"/>
              </a:ext>
            </a:extLst>
          </p:cNvPr>
          <p:cNvSpPr>
            <a:spLocks noGrp="1"/>
          </p:cNvSpPr>
          <p:nvPr>
            <p:ph type="title"/>
          </p:nvPr>
        </p:nvSpPr>
        <p:spPr/>
        <p:txBody>
          <a:bodyPr/>
          <a:lstStyle/>
          <a:p>
            <a:r>
              <a:rPr lang="en-US" dirty="0"/>
              <a:t>2023 so far</a:t>
            </a:r>
          </a:p>
        </p:txBody>
      </p:sp>
      <p:sp>
        <p:nvSpPr>
          <p:cNvPr id="4" name="Content Placeholder 3">
            <a:extLst>
              <a:ext uri="{FF2B5EF4-FFF2-40B4-BE49-F238E27FC236}">
                <a16:creationId xmlns:a16="http://schemas.microsoft.com/office/drawing/2014/main" id="{B6D08172-E455-3AAE-4439-A1BF3B0778F7}"/>
              </a:ext>
            </a:extLst>
          </p:cNvPr>
          <p:cNvSpPr>
            <a:spLocks noGrp="1"/>
          </p:cNvSpPr>
          <p:nvPr>
            <p:ph idx="1"/>
          </p:nvPr>
        </p:nvSpPr>
        <p:spPr/>
        <p:txBody>
          <a:bodyPr/>
          <a:lstStyle/>
          <a:p>
            <a:endParaRPr lang="en-US"/>
          </a:p>
        </p:txBody>
      </p:sp>
      <p:pic>
        <p:nvPicPr>
          <p:cNvPr id="5" name="Content Placeholder 10">
            <a:extLst>
              <a:ext uri="{FF2B5EF4-FFF2-40B4-BE49-F238E27FC236}">
                <a16:creationId xmlns:a16="http://schemas.microsoft.com/office/drawing/2014/main" id="{B7A935F8-9834-7A22-F903-FF43ACE78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836" y="852737"/>
            <a:ext cx="7966164" cy="6005263"/>
          </a:xfrm>
          <a:prstGeom prst="rect">
            <a:avLst/>
          </a:prstGeom>
        </p:spPr>
      </p:pic>
    </p:spTree>
    <p:extLst>
      <p:ext uri="{BB962C8B-B14F-4D97-AF65-F5344CB8AC3E}">
        <p14:creationId xmlns:p14="http://schemas.microsoft.com/office/powerpoint/2010/main" val="308845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D5DA-2AC6-8BBD-9CB9-0BE2957BC5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7EA6C1-0792-01D8-5D15-633A01E40E92}"/>
              </a:ext>
            </a:extLst>
          </p:cNvPr>
          <p:cNvSpPr>
            <a:spLocks noGrp="1"/>
          </p:cNvSpPr>
          <p:nvPr>
            <p:ph idx="1"/>
          </p:nvPr>
        </p:nvSpPr>
        <p:spPr/>
        <p:txBody>
          <a:bodyPr/>
          <a:lstStyle/>
          <a:p>
            <a:endParaRPr lang="en-US"/>
          </a:p>
        </p:txBody>
      </p:sp>
      <p:pic>
        <p:nvPicPr>
          <p:cNvPr id="4" name="Content Placeholder 10">
            <a:extLst>
              <a:ext uri="{FF2B5EF4-FFF2-40B4-BE49-F238E27FC236}">
                <a16:creationId xmlns:a16="http://schemas.microsoft.com/office/drawing/2014/main" id="{F9B0CC6D-EE5D-F8ED-0977-BED91366C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321" y="-24483"/>
            <a:ext cx="9129824" cy="6882484"/>
          </a:xfrm>
          <a:prstGeom prst="rect">
            <a:avLst/>
          </a:prstGeom>
        </p:spPr>
      </p:pic>
    </p:spTree>
    <p:extLst>
      <p:ext uri="{BB962C8B-B14F-4D97-AF65-F5344CB8AC3E}">
        <p14:creationId xmlns:p14="http://schemas.microsoft.com/office/powerpoint/2010/main" val="3776739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C3731-8F36-4AC5-B796-6E8443844C9E}"/>
              </a:ext>
            </a:extLst>
          </p:cNvPr>
          <p:cNvSpPr>
            <a:spLocks noGrp="1"/>
          </p:cNvSpPr>
          <p:nvPr>
            <p:ph type="title"/>
          </p:nvPr>
        </p:nvSpPr>
        <p:spPr/>
        <p:txBody>
          <a:bodyPr/>
          <a:lstStyle/>
          <a:p>
            <a:r>
              <a:rPr lang="en-US" dirty="0"/>
              <a:t>2016. #1 on hottest record</a:t>
            </a:r>
          </a:p>
        </p:txBody>
      </p:sp>
      <p:sp>
        <p:nvSpPr>
          <p:cNvPr id="3" name="Content Placeholder 2">
            <a:extLst>
              <a:ext uri="{FF2B5EF4-FFF2-40B4-BE49-F238E27FC236}">
                <a16:creationId xmlns:a16="http://schemas.microsoft.com/office/drawing/2014/main" id="{37C8B22E-FEE2-40B8-BA7C-63A4F7BB9FE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0487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Open Sans Light"/>
                <a:cs typeface="Open Sans Light"/>
              </a:rPr>
              <a:t>Alteration in the long-term patterns and statistical averages of meteorological events</a:t>
            </a:r>
          </a:p>
          <a:p>
            <a:endParaRPr lang="en-US" dirty="0"/>
          </a:p>
        </p:txBody>
      </p:sp>
      <p:sp>
        <p:nvSpPr>
          <p:cNvPr id="3" name="Title 2"/>
          <p:cNvSpPr>
            <a:spLocks noGrp="1"/>
          </p:cNvSpPr>
          <p:nvPr>
            <p:ph type="title"/>
          </p:nvPr>
        </p:nvSpPr>
        <p:spPr/>
        <p:txBody>
          <a:bodyPr/>
          <a:lstStyle/>
          <a:p>
            <a:r>
              <a:rPr lang="en-US" dirty="0"/>
              <a:t>Definition: climate change</a:t>
            </a:r>
          </a:p>
        </p:txBody>
      </p:sp>
    </p:spTree>
    <p:extLst>
      <p:ext uri="{BB962C8B-B14F-4D97-AF65-F5344CB8AC3E}">
        <p14:creationId xmlns:p14="http://schemas.microsoft.com/office/powerpoint/2010/main" val="4133522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38EA-44FF-4A23-BAB3-2C520453694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AC1BC49-8EE8-412E-8FF7-092AAA9E20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189"/>
            <a:ext cx="9102903" cy="6862189"/>
          </a:xfrm>
        </p:spPr>
      </p:pic>
    </p:spTree>
    <p:extLst>
      <p:ext uri="{BB962C8B-B14F-4D97-AF65-F5344CB8AC3E}">
        <p14:creationId xmlns:p14="http://schemas.microsoft.com/office/powerpoint/2010/main" val="2506125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CC6B-2AED-4CC6-8667-F2E1FFC98173}"/>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F85064F1-032A-40C7-879A-8EE2DD71DD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13"/>
            <a:ext cx="8209052" cy="6864713"/>
          </a:xfrm>
        </p:spPr>
      </p:pic>
    </p:spTree>
    <p:extLst>
      <p:ext uri="{BB962C8B-B14F-4D97-AF65-F5344CB8AC3E}">
        <p14:creationId xmlns:p14="http://schemas.microsoft.com/office/powerpoint/2010/main" val="410075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http://climate.nasa.gov/news/2537/nasa-noaa-data-show-2016-warmest-year-on-record-globally/</a:t>
            </a:r>
            <a:endParaRPr lang="en-US" dirty="0"/>
          </a:p>
          <a:p>
            <a:r>
              <a:rPr lang="en-US" dirty="0">
                <a:hlinkClick r:id="rId3"/>
              </a:rPr>
              <a:t>https://www.nytimes.com/interactive/2018/01/18/climate/hottest-year-2017.html</a:t>
            </a:r>
            <a:endParaRPr lang="en-US" dirty="0"/>
          </a:p>
          <a:p>
            <a:r>
              <a:rPr lang="en-US" dirty="0">
                <a:hlinkClick r:id="rId4"/>
              </a:rPr>
              <a:t>https://www.ncdc.noaa.gov/sotc/national/202013</a:t>
            </a:r>
            <a:endParaRPr lang="en-US" dirty="0"/>
          </a:p>
          <a:p>
            <a:endParaRPr lang="en-US" dirty="0"/>
          </a:p>
          <a:p>
            <a:endParaRPr lang="en-US" dirty="0"/>
          </a:p>
        </p:txBody>
      </p:sp>
    </p:spTree>
    <p:extLst>
      <p:ext uri="{BB962C8B-B14F-4D97-AF65-F5344CB8AC3E}">
        <p14:creationId xmlns:p14="http://schemas.microsoft.com/office/powerpoint/2010/main" val="3326700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hlinkClick r:id="rId2"/>
              </a:rPr>
              <a:t>https://xkcd.com/1732/</a:t>
            </a:r>
            <a:endParaRPr lang="en-US"/>
          </a:p>
          <a:p>
            <a:endParaRPr lang="en-US"/>
          </a:p>
        </p:txBody>
      </p:sp>
      <p:sp>
        <p:nvSpPr>
          <p:cNvPr id="3" name="Title 2"/>
          <p:cNvSpPr>
            <a:spLocks noGrp="1"/>
          </p:cNvSpPr>
          <p:nvPr>
            <p:ph type="title"/>
          </p:nvPr>
        </p:nvSpPr>
        <p:spPr>
          <a:xfrm>
            <a:off x="646111" y="452718"/>
            <a:ext cx="10778381" cy="1497268"/>
          </a:xfrm>
        </p:spPr>
        <p:txBody>
          <a:bodyPr/>
          <a:lstStyle/>
          <a:p>
            <a:r>
              <a:rPr lang="en-US" dirty="0"/>
              <a:t>OK.  That’s the last few hundred years</a:t>
            </a:r>
            <a:br>
              <a:rPr lang="en-US" dirty="0"/>
            </a:br>
            <a:r>
              <a:rPr lang="en-US" dirty="0"/>
              <a:t>What about the last few thousand?</a:t>
            </a:r>
          </a:p>
        </p:txBody>
      </p:sp>
    </p:spTree>
    <p:extLst>
      <p:ext uri="{BB962C8B-B14F-4D97-AF65-F5344CB8AC3E}">
        <p14:creationId xmlns:p14="http://schemas.microsoft.com/office/powerpoint/2010/main" val="2208897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95400"/>
            <a:ext cx="8229600" cy="4953000"/>
          </a:xfrm>
        </p:spPr>
        <p:txBody>
          <a:bodyPr/>
          <a:lstStyle/>
          <a:p>
            <a:r>
              <a:rPr lang="en-US" sz="1000" dirty="0"/>
              <a:t>http://science.sciencemag.org/content/339/6124/1198.abstract</a:t>
            </a:r>
          </a:p>
        </p:txBody>
      </p:sp>
      <p:sp>
        <p:nvSpPr>
          <p:cNvPr id="3" name="Title 2"/>
          <p:cNvSpPr>
            <a:spLocks noGrp="1"/>
          </p:cNvSpPr>
          <p:nvPr>
            <p:ph type="title"/>
          </p:nvPr>
        </p:nvSpPr>
        <p:spPr/>
        <p:txBody>
          <a:bodyPr/>
          <a:lstStyle/>
          <a:p>
            <a:r>
              <a:rPr lang="en-US" dirty="0"/>
              <a:t>2013 paper in Science.  Last 2000 years.</a:t>
            </a:r>
          </a:p>
        </p:txBody>
      </p:sp>
      <p:pic>
        <p:nvPicPr>
          <p:cNvPr id="4098" name="Picture 2" descr="http://i.dailymail.co.uk/i/pix/2013/03/08/article-2290138-188542FE000005DC-938_634x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1"/>
            <a:ext cx="7694752" cy="515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762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2.web.britannica.com/eb-media/15/149415-004-3FCD1F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568149" cy="63787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05859" y="2787267"/>
            <a:ext cx="2148289" cy="1754326"/>
          </a:xfrm>
          <a:prstGeom prst="rect">
            <a:avLst/>
          </a:prstGeom>
          <a:noFill/>
        </p:spPr>
        <p:txBody>
          <a:bodyPr wrap="square" rtlCol="0">
            <a:spAutoFit/>
          </a:bodyPr>
          <a:lstStyle/>
          <a:p>
            <a:r>
              <a:rPr lang="en-US" dirty="0"/>
              <a:t>Note the difference between regional and global.  Still only N hemisphere.</a:t>
            </a:r>
          </a:p>
        </p:txBody>
      </p:sp>
    </p:spTree>
    <p:extLst>
      <p:ext uri="{BB962C8B-B14F-4D97-AF65-F5344CB8AC3E}">
        <p14:creationId xmlns:p14="http://schemas.microsoft.com/office/powerpoint/2010/main" val="905505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71475"/>
            <a:ext cx="7620000" cy="6115050"/>
          </a:xfrm>
          <a:prstGeom prst="rect">
            <a:avLst/>
          </a:prstGeom>
        </p:spPr>
      </p:pic>
    </p:spTree>
    <p:extLst>
      <p:ext uri="{BB962C8B-B14F-4D97-AF65-F5344CB8AC3E}">
        <p14:creationId xmlns:p14="http://schemas.microsoft.com/office/powerpoint/2010/main" val="3653266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Primarily, it’s increasing CO2 in the atmosphere.</a:t>
            </a:r>
          </a:p>
          <a:p>
            <a:r>
              <a:rPr lang="en-US" dirty="0"/>
              <a:t>Also… Methane (CH4) and Nitrous Oxide (N2O)</a:t>
            </a:r>
          </a:p>
        </p:txBody>
      </p:sp>
      <p:sp>
        <p:nvSpPr>
          <p:cNvPr id="2" name="Title 1"/>
          <p:cNvSpPr>
            <a:spLocks noGrp="1"/>
          </p:cNvSpPr>
          <p:nvPr>
            <p:ph type="title"/>
          </p:nvPr>
        </p:nvSpPr>
        <p:spPr/>
        <p:txBody>
          <a:bodyPr/>
          <a:lstStyle/>
          <a:p>
            <a:r>
              <a:rPr lang="en-US" dirty="0"/>
              <a:t>Why Is the Earth’s Climate Changing?</a:t>
            </a:r>
          </a:p>
        </p:txBody>
      </p:sp>
    </p:spTree>
    <p:extLst>
      <p:ext uri="{BB962C8B-B14F-4D97-AF65-F5344CB8AC3E}">
        <p14:creationId xmlns:p14="http://schemas.microsoft.com/office/powerpoint/2010/main" val="1212094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Insulation.  Not to be confused with insolation.</a:t>
            </a:r>
          </a:p>
        </p:txBody>
      </p:sp>
      <p:sp>
        <p:nvSpPr>
          <p:cNvPr id="3" name="Title 2"/>
          <p:cNvSpPr>
            <a:spLocks noGrp="1"/>
          </p:cNvSpPr>
          <p:nvPr>
            <p:ph type="title"/>
          </p:nvPr>
        </p:nvSpPr>
        <p:spPr/>
        <p:txBody>
          <a:bodyPr/>
          <a:lstStyle/>
          <a:p>
            <a:r>
              <a:rPr lang="en-US" dirty="0"/>
              <a:t>What does this stuff do, though?</a:t>
            </a:r>
          </a:p>
        </p:txBody>
      </p:sp>
    </p:spTree>
    <p:extLst>
      <p:ext uri="{BB962C8B-B14F-4D97-AF65-F5344CB8AC3E}">
        <p14:creationId xmlns:p14="http://schemas.microsoft.com/office/powerpoint/2010/main" val="1314767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p:txBody>
          <a:bodyPr/>
          <a:lstStyle/>
          <a:p>
            <a:r>
              <a:rPr lang="en-US" dirty="0"/>
              <a:t>Greenhouse gases absorb heat radiated by the earth</a:t>
            </a:r>
          </a:p>
          <a:p>
            <a:pPr lvl="1"/>
            <a:r>
              <a:rPr lang="en-US" dirty="0"/>
              <a:t>The gases then emit infrared radiation that warms the atmosphere</a:t>
            </a:r>
          </a:p>
          <a:p>
            <a:r>
              <a:rPr lang="en-US" dirty="0"/>
              <a:t>Without the natural greenhouse effect	</a:t>
            </a:r>
          </a:p>
          <a:p>
            <a:pPr lvl="1"/>
            <a:r>
              <a:rPr lang="en-US" dirty="0"/>
              <a:t>We would have a cold, uninhabitable earth</a:t>
            </a:r>
          </a:p>
        </p:txBody>
      </p:sp>
      <p:sp>
        <p:nvSpPr>
          <p:cNvPr id="12290" name="Rectangle 2"/>
          <p:cNvSpPr>
            <a:spLocks noGrp="1" noChangeArrowheads="1"/>
          </p:cNvSpPr>
          <p:nvPr>
            <p:ph type="title"/>
          </p:nvPr>
        </p:nvSpPr>
        <p:spPr/>
        <p:txBody>
          <a:bodyPr/>
          <a:lstStyle/>
          <a:p>
            <a:r>
              <a:rPr lang="en-US" dirty="0"/>
              <a:t>The Natural Greenhouse Effect Plays a Key Role in Climate</a:t>
            </a:r>
          </a:p>
        </p:txBody>
      </p:sp>
    </p:spTree>
    <p:extLst>
      <p:ext uri="{BB962C8B-B14F-4D97-AF65-F5344CB8AC3E}">
        <p14:creationId xmlns:p14="http://schemas.microsoft.com/office/powerpoint/2010/main" val="296216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133564" y="2052918"/>
            <a:ext cx="9916289" cy="3094435"/>
          </a:xfrm>
        </p:spPr>
        <p:txBody>
          <a:bodyPr/>
          <a:lstStyle/>
          <a:p>
            <a:r>
              <a:rPr lang="en-US" dirty="0"/>
              <a:t>Weather is short-term changes</a:t>
            </a:r>
          </a:p>
          <a:p>
            <a:pPr lvl="1"/>
            <a:r>
              <a:rPr lang="en-US" dirty="0"/>
              <a:t>Temperature, air pressure, precipitation, wind</a:t>
            </a:r>
          </a:p>
          <a:p>
            <a:r>
              <a:rPr lang="en-US" dirty="0"/>
              <a:t>Climate is average conditions in a particular area over a long period of time</a:t>
            </a:r>
          </a:p>
          <a:p>
            <a:pPr lvl="1"/>
            <a:r>
              <a:rPr lang="en-US" dirty="0"/>
              <a:t>Temperature and precipitation</a:t>
            </a:r>
          </a:p>
          <a:p>
            <a:pPr lvl="1"/>
            <a:r>
              <a:rPr lang="en-US" dirty="0"/>
              <a:t>Fluctuations are normal – but the pace of change is MUCH slower (naturally)</a:t>
            </a:r>
          </a:p>
        </p:txBody>
      </p:sp>
      <p:sp>
        <p:nvSpPr>
          <p:cNvPr id="7170" name="Title 1"/>
          <p:cNvSpPr>
            <a:spLocks noGrp="1"/>
          </p:cNvSpPr>
          <p:nvPr>
            <p:ph type="title"/>
          </p:nvPr>
        </p:nvSpPr>
        <p:spPr/>
        <p:txBody>
          <a:bodyPr/>
          <a:lstStyle/>
          <a:p>
            <a:r>
              <a:rPr lang="en-US" dirty="0"/>
              <a:t>Weather and Climate Are Not the Same</a:t>
            </a:r>
          </a:p>
        </p:txBody>
      </p:sp>
      <p:pic>
        <p:nvPicPr>
          <p:cNvPr id="3" name="Picture 2">
            <a:extLst>
              <a:ext uri="{FF2B5EF4-FFF2-40B4-BE49-F238E27FC236}">
                <a16:creationId xmlns:a16="http://schemas.microsoft.com/office/drawing/2014/main" id="{ECF6D671-8A78-4CB2-A2D6-53BFB7ADF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375" y="4115449"/>
            <a:ext cx="8842625" cy="2760864"/>
          </a:xfrm>
          <a:prstGeom prst="rect">
            <a:avLst/>
          </a:prstGeom>
        </p:spPr>
      </p:pic>
    </p:spTree>
    <p:extLst>
      <p:ext uri="{BB962C8B-B14F-4D97-AF65-F5344CB8AC3E}">
        <p14:creationId xmlns:p14="http://schemas.microsoft.com/office/powerpoint/2010/main" val="3435214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p:txBody>
          <a:bodyPr/>
          <a:lstStyle/>
          <a:p>
            <a:r>
              <a:rPr lang="en-US" dirty="0"/>
              <a:t>Since the Industrial Revolution (late 1700s)</a:t>
            </a:r>
          </a:p>
          <a:p>
            <a:pPr lvl="1"/>
            <a:r>
              <a:rPr lang="en-US" dirty="0"/>
              <a:t>CO</a:t>
            </a:r>
            <a:r>
              <a:rPr lang="en-US" baseline="-25000" dirty="0"/>
              <a:t>2</a:t>
            </a:r>
            <a:r>
              <a:rPr lang="en-US" dirty="0"/>
              <a:t>, CH</a:t>
            </a:r>
            <a:r>
              <a:rPr lang="en-US" baseline="-25000" dirty="0"/>
              <a:t>4</a:t>
            </a:r>
            <a:r>
              <a:rPr lang="en-US" dirty="0"/>
              <a:t>, and N</a:t>
            </a:r>
            <a:r>
              <a:rPr lang="en-US" baseline="-25000" dirty="0"/>
              <a:t>2</a:t>
            </a:r>
            <a:r>
              <a:rPr lang="en-US" dirty="0"/>
              <a:t>O emissions have been higher</a:t>
            </a:r>
          </a:p>
          <a:p>
            <a:pPr lvl="1"/>
            <a:r>
              <a:rPr lang="en-US" dirty="0"/>
              <a:t>Main sources – agriculture, deforestation, and burning of fossil fuels</a:t>
            </a:r>
          </a:p>
          <a:p>
            <a:r>
              <a:rPr lang="en-US" dirty="0"/>
              <a:t>There is a correlation of rising CO</a:t>
            </a:r>
            <a:r>
              <a:rPr lang="en-US" baseline="-25000" dirty="0"/>
              <a:t>2</a:t>
            </a:r>
            <a:r>
              <a:rPr lang="en-US" dirty="0"/>
              <a:t> and CH</a:t>
            </a:r>
            <a:r>
              <a:rPr lang="en-US" baseline="-25000" dirty="0"/>
              <a:t>4</a:t>
            </a:r>
            <a:r>
              <a:rPr lang="en-US" dirty="0"/>
              <a:t> with rising global temperatures</a:t>
            </a:r>
          </a:p>
          <a:p>
            <a:endParaRPr lang="en-US" dirty="0"/>
          </a:p>
        </p:txBody>
      </p:sp>
      <p:sp>
        <p:nvSpPr>
          <p:cNvPr id="13314" name="Rectangle 2"/>
          <p:cNvSpPr>
            <a:spLocks noGrp="1" noChangeArrowheads="1"/>
          </p:cNvSpPr>
          <p:nvPr>
            <p:ph type="title"/>
          </p:nvPr>
        </p:nvSpPr>
        <p:spPr/>
        <p:txBody>
          <a:bodyPr/>
          <a:lstStyle/>
          <a:p>
            <a:r>
              <a:rPr lang="en-US" dirty="0"/>
              <a:t>Human Activities Play a Key Role in Atmospheric Warming</a:t>
            </a:r>
          </a:p>
        </p:txBody>
      </p:sp>
    </p:spTree>
    <p:extLst>
      <p:ext uri="{BB962C8B-B14F-4D97-AF65-F5344CB8AC3E}">
        <p14:creationId xmlns:p14="http://schemas.microsoft.com/office/powerpoint/2010/main" val="1848886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Chart, pie chart&#10;&#10;Description automatically generated">
            <a:extLst>
              <a:ext uri="{FF2B5EF4-FFF2-40B4-BE49-F238E27FC236}">
                <a16:creationId xmlns:a16="http://schemas.microsoft.com/office/drawing/2014/main" id="{3EE52092-4F4F-4B5B-9DC5-F7C90D7130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7464" y="-1"/>
            <a:ext cx="6264536" cy="6871413"/>
          </a:xfrm>
        </p:spPr>
      </p:pic>
    </p:spTree>
    <p:extLst>
      <p:ext uri="{BB962C8B-B14F-4D97-AF65-F5344CB8AC3E}">
        <p14:creationId xmlns:p14="http://schemas.microsoft.com/office/powerpoint/2010/main" val="2872798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2F71B-D864-44AC-8F22-A37D9EC6472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26AB2FD-E723-4165-B28A-D5BC7108467D}"/>
              </a:ext>
            </a:extLst>
          </p:cNvPr>
          <p:cNvSpPr>
            <a:spLocks noGrp="1"/>
          </p:cNvSpPr>
          <p:nvPr>
            <p:ph idx="1"/>
          </p:nvPr>
        </p:nvSpPr>
        <p:spPr/>
        <p:txBody>
          <a:bodyPr/>
          <a:lstStyle/>
          <a:p>
            <a:r>
              <a:rPr lang="en-US" dirty="0">
                <a:hlinkClick r:id="rId2"/>
              </a:rPr>
              <a:t>http://www.wri.org/blog/2017/08/6-charts-understand-us-state-greenhouse-gas-emissions</a:t>
            </a:r>
            <a:endParaRPr lang="en-US" dirty="0"/>
          </a:p>
          <a:p>
            <a:r>
              <a:rPr lang="en-US" dirty="0">
                <a:hlinkClick r:id="rId3"/>
              </a:rPr>
              <a:t>http://www.fao.org/gleam/results/en/</a:t>
            </a:r>
            <a:r>
              <a:rPr lang="en-US" dirty="0"/>
              <a:t> - Protein and global warming.  Good article, but only includes direct costs, not opportunities lost.</a:t>
            </a:r>
          </a:p>
          <a:p>
            <a:endParaRPr lang="en-US" dirty="0"/>
          </a:p>
          <a:p>
            <a:endParaRPr lang="en-US" dirty="0"/>
          </a:p>
        </p:txBody>
      </p:sp>
    </p:spTree>
    <p:extLst>
      <p:ext uri="{BB962C8B-B14F-4D97-AF65-F5344CB8AC3E}">
        <p14:creationId xmlns:p14="http://schemas.microsoft.com/office/powerpoint/2010/main" val="227423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Which are the big energy absorbers?  And how long do they last in the atmosphere?</a:t>
            </a:r>
          </a:p>
        </p:txBody>
      </p:sp>
    </p:spTree>
    <p:extLst>
      <p:ext uri="{BB962C8B-B14F-4D97-AF65-F5344CB8AC3E}">
        <p14:creationId xmlns:p14="http://schemas.microsoft.com/office/powerpoint/2010/main" val="2943025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pPr eaLnBrk="1" hangingPunct="1">
              <a:defRPr/>
            </a:pPr>
            <a:endParaRPr lang="en-US"/>
          </a:p>
        </p:txBody>
      </p:sp>
      <p:sp>
        <p:nvSpPr>
          <p:cNvPr id="38916" name="TextBox 3"/>
          <p:cNvSpPr txBox="1">
            <a:spLocks noChangeArrowheads="1"/>
          </p:cNvSpPr>
          <p:nvPr/>
        </p:nvSpPr>
        <p:spPr bwMode="auto">
          <a:xfrm>
            <a:off x="1906589" y="857250"/>
            <a:ext cx="632737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Atmospheric Warming Potential </a:t>
            </a:r>
          </a:p>
          <a:p>
            <a:pPr eaLnBrk="1" hangingPunct="1"/>
            <a:r>
              <a:rPr lang="en-US" sz="1800" b="1"/>
              <a:t>(over 100 years, as multiples of CO2 warming potential) </a:t>
            </a:r>
          </a:p>
          <a:p>
            <a:pPr eaLnBrk="1" hangingPunct="1"/>
            <a:endParaRPr lang="en-US" sz="1800" b="1"/>
          </a:p>
        </p:txBody>
      </p:sp>
      <p:sp>
        <p:nvSpPr>
          <p:cNvPr id="38917" name="TextBox 4"/>
          <p:cNvSpPr txBox="1">
            <a:spLocks noChangeArrowheads="1"/>
          </p:cNvSpPr>
          <p:nvPr/>
        </p:nvSpPr>
        <p:spPr bwMode="auto">
          <a:xfrm>
            <a:off x="5070275" y="1750206"/>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300x </a:t>
            </a:r>
          </a:p>
        </p:txBody>
      </p:sp>
      <p:sp>
        <p:nvSpPr>
          <p:cNvPr id="38918" name="TextBox 5"/>
          <p:cNvSpPr txBox="1">
            <a:spLocks noChangeArrowheads="1"/>
          </p:cNvSpPr>
          <p:nvPr/>
        </p:nvSpPr>
        <p:spPr bwMode="auto">
          <a:xfrm>
            <a:off x="1981200" y="1703389"/>
            <a:ext cx="20574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t>Nitrous oxide (N</a:t>
            </a:r>
            <a:r>
              <a:rPr lang="en-US" sz="1800" b="1" baseline="-25000"/>
              <a:t>2</a:t>
            </a:r>
            <a:r>
              <a:rPr lang="en-US" sz="1800" b="1"/>
              <a:t>O) </a:t>
            </a:r>
          </a:p>
          <a:p>
            <a:pPr algn="r" eaLnBrk="1" hangingPunct="1"/>
            <a:endParaRPr lang="en-US" sz="1800" b="1"/>
          </a:p>
        </p:txBody>
      </p:sp>
      <p:sp>
        <p:nvSpPr>
          <p:cNvPr id="38919" name="TextBox 6"/>
          <p:cNvSpPr txBox="1">
            <a:spLocks noChangeArrowheads="1"/>
          </p:cNvSpPr>
          <p:nvPr/>
        </p:nvSpPr>
        <p:spPr bwMode="auto">
          <a:xfrm>
            <a:off x="2614614" y="3005138"/>
            <a:ext cx="142398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t>Methane (CH</a:t>
            </a:r>
            <a:r>
              <a:rPr lang="en-US" sz="1800" b="1" baseline="-25000"/>
              <a:t>4</a:t>
            </a:r>
            <a:r>
              <a:rPr lang="en-US" sz="1800" b="1"/>
              <a:t>) </a:t>
            </a:r>
          </a:p>
        </p:txBody>
      </p:sp>
      <p:sp>
        <p:nvSpPr>
          <p:cNvPr id="38920" name="TextBox 7"/>
          <p:cNvSpPr txBox="1">
            <a:spLocks noChangeArrowheads="1"/>
          </p:cNvSpPr>
          <p:nvPr/>
        </p:nvSpPr>
        <p:spPr bwMode="auto">
          <a:xfrm>
            <a:off x="1774826" y="4264026"/>
            <a:ext cx="22637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t>Carbon dioxide (CO</a:t>
            </a:r>
            <a:r>
              <a:rPr lang="en-US" sz="1800" b="1" baseline="-25000"/>
              <a:t>2</a:t>
            </a:r>
            <a:r>
              <a:rPr lang="en-US" sz="1800" b="1"/>
              <a:t>) </a:t>
            </a:r>
          </a:p>
          <a:p>
            <a:pPr algn="r" eaLnBrk="1" hangingPunct="1"/>
            <a:endParaRPr lang="en-US" sz="1800" b="1"/>
          </a:p>
        </p:txBody>
      </p:sp>
      <p:sp>
        <p:nvSpPr>
          <p:cNvPr id="38921" name="TextBox 10"/>
          <p:cNvSpPr txBox="1">
            <a:spLocks noChangeArrowheads="1"/>
          </p:cNvSpPr>
          <p:nvPr/>
        </p:nvSpPr>
        <p:spPr bwMode="auto">
          <a:xfrm>
            <a:off x="5070275" y="3042081"/>
            <a:ext cx="5693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25x</a:t>
            </a:r>
          </a:p>
        </p:txBody>
      </p:sp>
      <p:sp>
        <p:nvSpPr>
          <p:cNvPr id="38922" name="TextBox 11"/>
          <p:cNvSpPr txBox="1">
            <a:spLocks noChangeArrowheads="1"/>
          </p:cNvSpPr>
          <p:nvPr/>
        </p:nvSpPr>
        <p:spPr bwMode="auto">
          <a:xfrm>
            <a:off x="5070275" y="4264026"/>
            <a:ext cx="50526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1x </a:t>
            </a:r>
          </a:p>
        </p:txBody>
      </p:sp>
    </p:spTree>
    <p:extLst>
      <p:ext uri="{BB962C8B-B14F-4D97-AF65-F5344CB8AC3E}">
        <p14:creationId xmlns:p14="http://schemas.microsoft.com/office/powerpoint/2010/main" val="1692838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pPr eaLnBrk="1" hangingPunct="1">
              <a:defRPr/>
            </a:pPr>
            <a:endParaRPr lang="en-US"/>
          </a:p>
        </p:txBody>
      </p:sp>
      <p:sp>
        <p:nvSpPr>
          <p:cNvPr id="34820" name="TextBox 3"/>
          <p:cNvSpPr txBox="1">
            <a:spLocks noChangeArrowheads="1"/>
          </p:cNvSpPr>
          <p:nvPr/>
        </p:nvSpPr>
        <p:spPr bwMode="auto">
          <a:xfrm>
            <a:off x="2179638" y="917575"/>
            <a:ext cx="25314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Atmospheric lifetime </a:t>
            </a:r>
          </a:p>
        </p:txBody>
      </p:sp>
      <p:sp>
        <p:nvSpPr>
          <p:cNvPr id="34821" name="TextBox 4"/>
          <p:cNvSpPr txBox="1">
            <a:spLocks noChangeArrowheads="1"/>
          </p:cNvSpPr>
          <p:nvPr/>
        </p:nvSpPr>
        <p:spPr bwMode="auto">
          <a:xfrm>
            <a:off x="1906589" y="1489075"/>
            <a:ext cx="19653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t>Nitrous oxide (N</a:t>
            </a:r>
            <a:r>
              <a:rPr lang="en-US" sz="1800" b="1" baseline="-25000"/>
              <a:t>2</a:t>
            </a:r>
            <a:r>
              <a:rPr lang="en-US" sz="1800" b="1"/>
              <a:t>O) </a:t>
            </a:r>
          </a:p>
        </p:txBody>
      </p:sp>
      <p:sp>
        <p:nvSpPr>
          <p:cNvPr id="34822" name="TextBox 5"/>
          <p:cNvSpPr txBox="1">
            <a:spLocks noChangeArrowheads="1"/>
          </p:cNvSpPr>
          <p:nvPr/>
        </p:nvSpPr>
        <p:spPr bwMode="auto">
          <a:xfrm>
            <a:off x="1622425" y="2819401"/>
            <a:ext cx="224948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t>Carbon dioxide (CO</a:t>
            </a:r>
            <a:r>
              <a:rPr lang="en-US" sz="1800" b="1" baseline="-25000"/>
              <a:t>2</a:t>
            </a:r>
            <a:r>
              <a:rPr lang="en-US" sz="1800" b="1"/>
              <a:t>) </a:t>
            </a:r>
          </a:p>
          <a:p>
            <a:pPr algn="r" eaLnBrk="1" hangingPunct="1"/>
            <a:endParaRPr lang="en-US" sz="1800" b="1"/>
          </a:p>
        </p:txBody>
      </p:sp>
      <p:sp>
        <p:nvSpPr>
          <p:cNvPr id="34823" name="TextBox 6"/>
          <p:cNvSpPr txBox="1">
            <a:spLocks noChangeArrowheads="1"/>
          </p:cNvSpPr>
          <p:nvPr/>
        </p:nvSpPr>
        <p:spPr bwMode="auto">
          <a:xfrm>
            <a:off x="2286001" y="4152901"/>
            <a:ext cx="1585913"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t>Methane (CH</a:t>
            </a:r>
            <a:r>
              <a:rPr lang="en-US" sz="1800" b="1" baseline="-25000"/>
              <a:t>4</a:t>
            </a:r>
            <a:r>
              <a:rPr lang="en-US" sz="1800" b="1"/>
              <a:t>) </a:t>
            </a:r>
          </a:p>
          <a:p>
            <a:pPr algn="r" eaLnBrk="1" hangingPunct="1"/>
            <a:endParaRPr lang="en-US" sz="1800" b="1"/>
          </a:p>
        </p:txBody>
      </p:sp>
      <p:sp>
        <p:nvSpPr>
          <p:cNvPr id="34824" name="TextBox 7"/>
          <p:cNvSpPr txBox="1">
            <a:spLocks noChangeArrowheads="1"/>
          </p:cNvSpPr>
          <p:nvPr/>
        </p:nvSpPr>
        <p:spPr bwMode="auto">
          <a:xfrm>
            <a:off x="4711100" y="4245531"/>
            <a:ext cx="9156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800" b="1" dirty="0"/>
              <a:t>12 yrs </a:t>
            </a:r>
            <a:endParaRPr lang="en-US" sz="1800" b="1" dirty="0"/>
          </a:p>
        </p:txBody>
      </p:sp>
      <p:sp>
        <p:nvSpPr>
          <p:cNvPr id="34825" name="TextBox 8"/>
          <p:cNvSpPr txBox="1">
            <a:spLocks noChangeArrowheads="1"/>
          </p:cNvSpPr>
          <p:nvPr/>
        </p:nvSpPr>
        <p:spPr bwMode="auto">
          <a:xfrm>
            <a:off x="4694067" y="2819401"/>
            <a:ext cx="231345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800" b="1" dirty="0"/>
              <a:t>100 yrs</a:t>
            </a:r>
            <a:br>
              <a:rPr lang="is-IS" sz="1800" b="1" dirty="0"/>
            </a:br>
            <a:r>
              <a:rPr lang="is-IS" sz="1800" b="1" dirty="0"/>
              <a:t>(varies 50–200 yrs) </a:t>
            </a:r>
          </a:p>
        </p:txBody>
      </p:sp>
      <p:sp>
        <p:nvSpPr>
          <p:cNvPr id="34826" name="TextBox 9"/>
          <p:cNvSpPr txBox="1">
            <a:spLocks noChangeArrowheads="1"/>
          </p:cNvSpPr>
          <p:nvPr/>
        </p:nvSpPr>
        <p:spPr bwMode="auto">
          <a:xfrm>
            <a:off x="4819678" y="1489075"/>
            <a:ext cx="10311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800" b="1" dirty="0"/>
              <a:t>114 yrs </a:t>
            </a:r>
            <a:endParaRPr lang="en-US" sz="1800" b="1" dirty="0"/>
          </a:p>
        </p:txBody>
      </p:sp>
    </p:spTree>
    <p:extLst>
      <p:ext uri="{BB962C8B-B14F-4D97-AF65-F5344CB8AC3E}">
        <p14:creationId xmlns:p14="http://schemas.microsoft.com/office/powerpoint/2010/main" val="38994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278" y="0"/>
            <a:ext cx="9083444" cy="6858000"/>
          </a:xfrm>
          <a:prstGeom prst="rect">
            <a:avLst/>
          </a:prstGeom>
        </p:spPr>
      </p:pic>
    </p:spTree>
    <p:extLst>
      <p:ext uri="{BB962C8B-B14F-4D97-AF65-F5344CB8AC3E}">
        <p14:creationId xmlns:p14="http://schemas.microsoft.com/office/powerpoint/2010/main" val="1382530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Average atmospheric concentration of CO</a:t>
            </a:r>
            <a:r>
              <a:rPr lang="en-US" baseline="-25000" dirty="0"/>
              <a:t>2</a:t>
            </a:r>
            <a:r>
              <a:rPr lang="en-US" dirty="0"/>
              <a:t> rose from 280 ppm to 400 ppm since the beginning of the Industrial Revolution</a:t>
            </a:r>
          </a:p>
          <a:p>
            <a:r>
              <a:rPr lang="en-US" dirty="0"/>
              <a:t>70% of CH</a:t>
            </a:r>
            <a:r>
              <a:rPr lang="en-US" baseline="-25000" dirty="0"/>
              <a:t>4</a:t>
            </a:r>
            <a:r>
              <a:rPr lang="en-US" dirty="0"/>
              <a:t> emissions over the last 275 years results from human activities</a:t>
            </a:r>
          </a:p>
          <a:p>
            <a:r>
              <a:rPr lang="en-US" dirty="0"/>
              <a:t>2010 – U.S. and China accounted for 41% of the world’s greenhouse gas emissions</a:t>
            </a:r>
          </a:p>
          <a:p>
            <a:r>
              <a:rPr lang="en-US" dirty="0"/>
              <a:t>Human factors can amplify or dampen changes</a:t>
            </a:r>
          </a:p>
        </p:txBody>
      </p:sp>
      <p:sp>
        <p:nvSpPr>
          <p:cNvPr id="2" name="Title 1"/>
          <p:cNvSpPr>
            <a:spLocks noGrp="1"/>
          </p:cNvSpPr>
          <p:nvPr>
            <p:ph type="title"/>
          </p:nvPr>
        </p:nvSpPr>
        <p:spPr/>
        <p:txBody>
          <a:bodyPr/>
          <a:lstStyle/>
          <a:p>
            <a:r>
              <a:rPr lang="en-US" dirty="0"/>
              <a:t>Human Activities Play a Key Role in Atmospheric Warming (cont’d.)</a:t>
            </a:r>
          </a:p>
        </p:txBody>
      </p:sp>
    </p:spTree>
    <p:extLst>
      <p:ext uri="{BB962C8B-B14F-4D97-AF65-F5344CB8AC3E}">
        <p14:creationId xmlns:p14="http://schemas.microsoft.com/office/powerpoint/2010/main" val="2234882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55411" y="1345602"/>
            <a:ext cx="2871640" cy="2976282"/>
          </a:xfrm>
        </p:spPr>
        <p:txBody>
          <a:bodyPr/>
          <a:lstStyle/>
          <a:p>
            <a:r>
              <a:rPr lang="en-US" dirty="0"/>
              <a:t>May 2023 424 ppm</a:t>
            </a:r>
          </a:p>
        </p:txBody>
      </p:sp>
      <p:sp>
        <p:nvSpPr>
          <p:cNvPr id="4" name="Content Placeholder 3">
            <a:extLst>
              <a:ext uri="{FF2B5EF4-FFF2-40B4-BE49-F238E27FC236}">
                <a16:creationId xmlns:a16="http://schemas.microsoft.com/office/drawing/2014/main" id="{19F3E840-D067-064B-1B5C-415A8B521C82}"/>
              </a:ext>
            </a:extLst>
          </p:cNvPr>
          <p:cNvSpPr>
            <a:spLocks noGrp="1"/>
          </p:cNvSpPr>
          <p:nvPr>
            <p:ph idx="1"/>
          </p:nvPr>
        </p:nvSpPr>
        <p:spPr/>
        <p:txBody>
          <a:bodyPr/>
          <a:lstStyle/>
          <a:p>
            <a:endParaRPr lang="en-US" dirty="0"/>
          </a:p>
        </p:txBody>
      </p:sp>
      <p:pic>
        <p:nvPicPr>
          <p:cNvPr id="5" name="Content Placeholder 5">
            <a:extLst>
              <a:ext uri="{FF2B5EF4-FFF2-40B4-BE49-F238E27FC236}">
                <a16:creationId xmlns:a16="http://schemas.microsoft.com/office/drawing/2014/main" id="{BADC7AC7-BA9A-2D6E-1329-E539B97AB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37" y="42281"/>
            <a:ext cx="8274825" cy="6206119"/>
          </a:xfrm>
          <a:prstGeom prst="rect">
            <a:avLst/>
          </a:prstGeom>
        </p:spPr>
      </p:pic>
    </p:spTree>
    <p:extLst>
      <p:ext uri="{BB962C8B-B14F-4D97-AF65-F5344CB8AC3E}">
        <p14:creationId xmlns:p14="http://schemas.microsoft.com/office/powerpoint/2010/main" val="3957090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chart, line chart&#10;&#10;Description automatically generated">
            <a:extLst>
              <a:ext uri="{FF2B5EF4-FFF2-40B4-BE49-F238E27FC236}">
                <a16:creationId xmlns:a16="http://schemas.microsoft.com/office/drawing/2014/main" id="{F13ADB2F-50FB-4015-A2F0-7D92F4D07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150"/>
            <a:ext cx="12170864" cy="5475890"/>
          </a:xfrm>
          <a:prstGeom prst="rect">
            <a:avLst/>
          </a:prstGeom>
        </p:spPr>
      </p:pic>
    </p:spTree>
    <p:extLst>
      <p:ext uri="{BB962C8B-B14F-4D97-AF65-F5344CB8AC3E}">
        <p14:creationId xmlns:p14="http://schemas.microsoft.com/office/powerpoint/2010/main" val="4890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Whoop de whoop.  Who cares?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420368"/>
            <a:ext cx="8534400" cy="5437632"/>
          </a:xfrm>
          <a:prstGeom prst="rect">
            <a:avLst/>
          </a:prstGeom>
        </p:spPr>
      </p:pic>
    </p:spTree>
    <p:extLst>
      <p:ext uri="{BB962C8B-B14F-4D97-AF65-F5344CB8AC3E}">
        <p14:creationId xmlns:p14="http://schemas.microsoft.com/office/powerpoint/2010/main" val="1498920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3FF41288-A91D-4338-BFC5-777811E3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192" y="0"/>
            <a:ext cx="5011615" cy="6858000"/>
          </a:xfrm>
          <a:prstGeom prst="rect">
            <a:avLst/>
          </a:prstGeom>
        </p:spPr>
      </p:pic>
    </p:spTree>
    <p:extLst>
      <p:ext uri="{BB962C8B-B14F-4D97-AF65-F5344CB8AC3E}">
        <p14:creationId xmlns:p14="http://schemas.microsoft.com/office/powerpoint/2010/main" val="3413006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Other greenhouse forcers</a:t>
            </a:r>
          </a:p>
        </p:txBody>
      </p:sp>
      <p:sp>
        <p:nvSpPr>
          <p:cNvPr id="2" name="Content Placeholder 1"/>
          <p:cNvSpPr>
            <a:spLocks noGrp="1"/>
          </p:cNvSpPr>
          <p:nvPr>
            <p:ph idx="1"/>
          </p:nvPr>
        </p:nvSpPr>
        <p:spPr/>
        <p:txBody>
          <a:bodyPr/>
          <a:lstStyle/>
          <a:p>
            <a:r>
              <a:rPr lang="en-US" dirty="0"/>
              <a:t>Oceans (CO2 sink, slowing circulation, acidification)</a:t>
            </a:r>
          </a:p>
          <a:p>
            <a:r>
              <a:rPr lang="en-US" dirty="0"/>
              <a:t>Clouds</a:t>
            </a:r>
          </a:p>
          <a:p>
            <a:r>
              <a:rPr lang="en-US" dirty="0"/>
              <a:t>Pollution</a:t>
            </a:r>
          </a:p>
          <a:p>
            <a:r>
              <a:rPr lang="en-US" dirty="0"/>
              <a:t>Snow/ice/water</a:t>
            </a:r>
          </a:p>
          <a:p>
            <a:r>
              <a:rPr lang="en-US" dirty="0"/>
              <a:t>Ozone depletion</a:t>
            </a:r>
          </a:p>
          <a:p>
            <a:r>
              <a:rPr lang="en-US" dirty="0"/>
              <a:t>Permafrost</a:t>
            </a:r>
          </a:p>
        </p:txBody>
      </p:sp>
    </p:spTree>
    <p:extLst>
      <p:ext uri="{BB962C8B-B14F-4D97-AF65-F5344CB8AC3E}">
        <p14:creationId xmlns:p14="http://schemas.microsoft.com/office/powerpoint/2010/main" val="3915957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What Role Do the Oceans Play in Projected Climate Disruption?</a:t>
            </a:r>
          </a:p>
        </p:txBody>
      </p:sp>
      <p:sp>
        <p:nvSpPr>
          <p:cNvPr id="33795" name="Rectangle 3"/>
          <p:cNvSpPr>
            <a:spLocks noGrp="1" noChangeArrowheads="1"/>
          </p:cNvSpPr>
          <p:nvPr>
            <p:ph idx="1"/>
          </p:nvPr>
        </p:nvSpPr>
        <p:spPr/>
        <p:txBody>
          <a:bodyPr>
            <a:normAutofit lnSpcReduction="10000"/>
          </a:bodyPr>
          <a:lstStyle/>
          <a:p>
            <a:r>
              <a:rPr lang="en-US" dirty="0"/>
              <a:t>CO</a:t>
            </a:r>
            <a:r>
              <a:rPr lang="en-US" baseline="-25000" dirty="0"/>
              <a:t>2</a:t>
            </a:r>
            <a:r>
              <a:rPr lang="en-US" dirty="0"/>
              <a:t> is soluble in ocean water – forms carbonic acid.</a:t>
            </a:r>
          </a:p>
          <a:p>
            <a:r>
              <a:rPr lang="en-US" dirty="0"/>
              <a:t>The warmer the water, the less soluble CO2 is.</a:t>
            </a:r>
          </a:p>
          <a:p>
            <a:r>
              <a:rPr lang="en-US" dirty="0"/>
              <a:t>Warmer oceans</a:t>
            </a:r>
          </a:p>
          <a:p>
            <a:pPr lvl="1"/>
            <a:r>
              <a:rPr lang="en-US" dirty="0"/>
              <a:t>Last century – ~1.3° C increase</a:t>
            </a:r>
          </a:p>
          <a:p>
            <a:pPr lvl="1"/>
            <a:r>
              <a:rPr lang="en-US" dirty="0"/>
              <a:t>Absorb less CO</a:t>
            </a:r>
            <a:r>
              <a:rPr lang="en-US" baseline="-25000" dirty="0"/>
              <a:t>2</a:t>
            </a:r>
            <a:r>
              <a:rPr lang="en-US" dirty="0"/>
              <a:t> and hasten atmospheric warming</a:t>
            </a:r>
          </a:p>
          <a:p>
            <a:pPr lvl="1"/>
            <a:r>
              <a:rPr lang="en-US" dirty="0"/>
              <a:t>CO</a:t>
            </a:r>
            <a:r>
              <a:rPr lang="en-US" baseline="-25000" dirty="0"/>
              <a:t>2</a:t>
            </a:r>
            <a:r>
              <a:rPr lang="en-US" dirty="0"/>
              <a:t> levels increase acidity – which decreases the ability for certain species to extract the carbon they need (foraminifera, corals, </a:t>
            </a:r>
            <a:r>
              <a:rPr lang="en-US" dirty="0" err="1"/>
              <a:t>shellfish,phytoplankson</a:t>
            </a:r>
            <a:r>
              <a:rPr lang="en-US" dirty="0"/>
              <a:t>, etc).  Google coral reef die off and see the pics/stats).</a:t>
            </a:r>
          </a:p>
          <a:p>
            <a:pPr lvl="1"/>
            <a:r>
              <a:rPr lang="en-US" dirty="0"/>
              <a:t>Affect marine ecosystems:  </a:t>
            </a:r>
            <a:r>
              <a:rPr lang="en-US" dirty="0">
                <a:hlinkClick r:id="rId3"/>
              </a:rPr>
              <a:t>https://www.ipcc.ch/srocc/about/faq/final-faq-chapter-5/</a:t>
            </a:r>
            <a:r>
              <a:rPr lang="en-US" dirty="0"/>
              <a:t>      </a:t>
            </a:r>
            <a:r>
              <a:rPr lang="en-US" dirty="0">
                <a:hlinkClick r:id="rId4"/>
              </a:rPr>
              <a:t>https://www.conservation.org/blog/5-ways-that-climate-change-affects-the-ocean</a:t>
            </a:r>
            <a:r>
              <a:rPr lang="en-US" dirty="0"/>
              <a:t> </a:t>
            </a:r>
          </a:p>
          <a:p>
            <a:pPr lvl="1"/>
            <a:endParaRPr lang="en-US" dirty="0"/>
          </a:p>
          <a:p>
            <a:endParaRPr lang="en-US" dirty="0"/>
          </a:p>
          <a:p>
            <a:endParaRPr lang="en-US" dirty="0"/>
          </a:p>
        </p:txBody>
      </p:sp>
    </p:spTree>
    <p:extLst>
      <p:ext uri="{BB962C8B-B14F-4D97-AF65-F5344CB8AC3E}">
        <p14:creationId xmlns:p14="http://schemas.microsoft.com/office/powerpoint/2010/main" val="2763325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5E5A-62B6-458B-B98A-74DB13C438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175052-0C71-4998-BA13-1CC7512808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5" y="-1"/>
            <a:ext cx="7745430" cy="3349375"/>
          </a:xfrm>
        </p:spPr>
      </p:pic>
      <p:pic>
        <p:nvPicPr>
          <p:cNvPr id="7" name="Picture 6">
            <a:extLst>
              <a:ext uri="{FF2B5EF4-FFF2-40B4-BE49-F238E27FC236}">
                <a16:creationId xmlns:a16="http://schemas.microsoft.com/office/drawing/2014/main" id="{50188289-7A9B-4406-8A3B-F45219D4E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167" y="3508625"/>
            <a:ext cx="4465833" cy="3349375"/>
          </a:xfrm>
          <a:prstGeom prst="rect">
            <a:avLst/>
          </a:prstGeom>
        </p:spPr>
      </p:pic>
    </p:spTree>
    <p:extLst>
      <p:ext uri="{BB962C8B-B14F-4D97-AF65-F5344CB8AC3E}">
        <p14:creationId xmlns:p14="http://schemas.microsoft.com/office/powerpoint/2010/main" val="2524627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There Is Uncertainty about the Effects of Cloud Cover on Atmospheric Warming</a:t>
            </a:r>
          </a:p>
        </p:txBody>
      </p:sp>
      <p:sp>
        <p:nvSpPr>
          <p:cNvPr id="34819" name="Rectangle 3"/>
          <p:cNvSpPr>
            <a:spLocks noGrp="1" noChangeArrowheads="1"/>
          </p:cNvSpPr>
          <p:nvPr>
            <p:ph idx="1"/>
          </p:nvPr>
        </p:nvSpPr>
        <p:spPr>
          <a:xfrm>
            <a:off x="1103312" y="2677099"/>
            <a:ext cx="8946541" cy="3571300"/>
          </a:xfrm>
        </p:spPr>
        <p:txBody>
          <a:bodyPr/>
          <a:lstStyle/>
          <a:p>
            <a:r>
              <a:rPr lang="en-US" dirty="0"/>
              <a:t>Warmer temperatures create more clouds</a:t>
            </a:r>
          </a:p>
          <a:p>
            <a:pPr lvl="1"/>
            <a:r>
              <a:rPr lang="en-US" dirty="0"/>
              <a:t>Thick, low altitude cumulus clouds – decrease surface temperature</a:t>
            </a:r>
          </a:p>
          <a:p>
            <a:pPr lvl="1"/>
            <a:r>
              <a:rPr lang="en-US" dirty="0"/>
              <a:t>Thin, cirrus clouds at high altitudes – increase surface temperature</a:t>
            </a:r>
          </a:p>
        </p:txBody>
      </p:sp>
    </p:spTree>
    <p:extLst>
      <p:ext uri="{BB962C8B-B14F-4D97-AF65-F5344CB8AC3E}">
        <p14:creationId xmlns:p14="http://schemas.microsoft.com/office/powerpoint/2010/main" val="1128764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Snow/ice</a:t>
            </a:r>
          </a:p>
        </p:txBody>
      </p:sp>
      <p:sp>
        <p:nvSpPr>
          <p:cNvPr id="2" name="Content Placeholder 1"/>
          <p:cNvSpPr>
            <a:spLocks noGrp="1"/>
          </p:cNvSpPr>
          <p:nvPr>
            <p:ph idx="1"/>
          </p:nvPr>
        </p:nvSpPr>
        <p:spPr/>
        <p:txBody>
          <a:bodyPr/>
          <a:lstStyle/>
          <a:p>
            <a:endParaRPr lang="en-US"/>
          </a:p>
        </p:txBody>
      </p:sp>
      <p:pic>
        <p:nvPicPr>
          <p:cNvPr id="4" name="Picture 3" descr="infographic_22_04_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98" y="1524247"/>
            <a:ext cx="10980144" cy="5038134"/>
          </a:xfrm>
          <a:prstGeom prst="rect">
            <a:avLst/>
          </a:prstGeom>
        </p:spPr>
      </p:pic>
    </p:spTree>
    <p:extLst>
      <p:ext uri="{BB962C8B-B14F-4D97-AF65-F5344CB8AC3E}">
        <p14:creationId xmlns:p14="http://schemas.microsoft.com/office/powerpoint/2010/main" val="4271476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Ozone?</a:t>
            </a:r>
          </a:p>
        </p:txBody>
      </p:sp>
      <p:sp>
        <p:nvSpPr>
          <p:cNvPr id="3" name="Content Placeholder 2"/>
          <p:cNvSpPr>
            <a:spLocks noGrp="1"/>
          </p:cNvSpPr>
          <p:nvPr>
            <p:ph idx="1"/>
          </p:nvPr>
        </p:nvSpPr>
        <p:spPr/>
        <p:txBody>
          <a:bodyPr/>
          <a:lstStyle/>
          <a:p>
            <a:r>
              <a:rPr lang="en-US" dirty="0"/>
              <a:t>The less ozone in the stratosphere, the more UV reaches the surface.</a:t>
            </a:r>
          </a:p>
          <a:p>
            <a:r>
              <a:rPr lang="en-US" dirty="0"/>
              <a:t>The more UV at the surface, the higher the temp</a:t>
            </a:r>
          </a:p>
          <a:p>
            <a:r>
              <a:rPr lang="en-US" dirty="0"/>
              <a:t>Not a big factor, and one that will, probably, be fixed over the next 30 years.</a:t>
            </a:r>
          </a:p>
        </p:txBody>
      </p:sp>
    </p:spTree>
    <p:extLst>
      <p:ext uri="{BB962C8B-B14F-4D97-AF65-F5344CB8AC3E}">
        <p14:creationId xmlns:p14="http://schemas.microsoft.com/office/powerpoint/2010/main" val="2771081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t>Permafrost Is Likely to Melt: Another Dangerous Scenario</a:t>
            </a:r>
          </a:p>
        </p:txBody>
      </p:sp>
      <p:sp>
        <p:nvSpPr>
          <p:cNvPr id="44035" name="Content Placeholder 2"/>
          <p:cNvSpPr>
            <a:spLocks noGrp="1"/>
          </p:cNvSpPr>
          <p:nvPr>
            <p:ph idx="1"/>
          </p:nvPr>
        </p:nvSpPr>
        <p:spPr/>
        <p:txBody>
          <a:bodyPr/>
          <a:lstStyle/>
          <a:p>
            <a:r>
              <a:rPr lang="en-US" dirty="0"/>
              <a:t>What is permafrost?</a:t>
            </a:r>
          </a:p>
          <a:p>
            <a:r>
              <a:rPr lang="en-US" dirty="0"/>
              <a:t>If permafrost in Arctic region melts:</a:t>
            </a:r>
          </a:p>
          <a:p>
            <a:pPr lvl="1"/>
            <a:r>
              <a:rPr lang="en-US" dirty="0"/>
              <a:t>Methane, a greenhouse gas, will be released into the atmosphere</a:t>
            </a:r>
          </a:p>
          <a:p>
            <a:pPr lvl="1"/>
            <a:r>
              <a:rPr lang="en-US" dirty="0"/>
              <a:t>Accelerate projected warming</a:t>
            </a:r>
          </a:p>
          <a:p>
            <a:r>
              <a:rPr lang="en-US" dirty="0"/>
              <a:t>Methane in permafrost on Arctic Sea floor</a:t>
            </a:r>
          </a:p>
        </p:txBody>
      </p:sp>
    </p:spTree>
    <p:extLst>
      <p:ext uri="{BB962C8B-B14F-4D97-AF65-F5344CB8AC3E}">
        <p14:creationId xmlns:p14="http://schemas.microsoft.com/office/powerpoint/2010/main" val="43486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hidden="1"/>
          <p:cNvSpPr>
            <a:spLocks noGrp="1" noChangeArrowheads="1"/>
          </p:cNvSpPr>
          <p:nvPr>
            <p:ph type="title"/>
          </p:nvPr>
        </p:nvSpPr>
        <p:spPr/>
        <p:txBody>
          <a:bodyPr/>
          <a:lstStyle/>
          <a:p>
            <a:endParaRPr lang="en-US" dirty="0"/>
          </a:p>
        </p:txBody>
      </p:sp>
      <p:pic>
        <p:nvPicPr>
          <p:cNvPr id="5" name="Picture 4" descr="Diagram&#10;&#10;Description automatically generated">
            <a:extLst>
              <a:ext uri="{FF2B5EF4-FFF2-40B4-BE49-F238E27FC236}">
                <a16:creationId xmlns:a16="http://schemas.microsoft.com/office/drawing/2014/main" id="{27C6C03B-05F5-4EE1-8110-D073791DD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656" y="0"/>
            <a:ext cx="8872538" cy="6858000"/>
          </a:xfrm>
          <a:prstGeom prst="rect">
            <a:avLst/>
          </a:prstGeom>
        </p:spPr>
      </p:pic>
    </p:spTree>
    <p:extLst>
      <p:ext uri="{BB962C8B-B14F-4D97-AF65-F5344CB8AC3E}">
        <p14:creationId xmlns:p14="http://schemas.microsoft.com/office/powerpoint/2010/main" val="2709848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3289-329C-4495-A75A-6E5B895C0B96}"/>
              </a:ext>
            </a:extLst>
          </p:cNvPr>
          <p:cNvSpPr>
            <a:spLocks noGrp="1"/>
          </p:cNvSpPr>
          <p:nvPr>
            <p:ph type="title"/>
          </p:nvPr>
        </p:nvSpPr>
        <p:spPr>
          <a:xfrm>
            <a:off x="646111" y="452718"/>
            <a:ext cx="3753767" cy="4065494"/>
          </a:xfrm>
        </p:spPr>
        <p:txBody>
          <a:bodyPr/>
          <a:lstStyle/>
          <a:p>
            <a:r>
              <a:rPr lang="en-US" sz="1200" dirty="0">
                <a:hlinkClick r:id="rId2"/>
              </a:rPr>
              <a:t>https://www.nature.com/articles/sdata201937</a:t>
            </a:r>
            <a:r>
              <a:rPr lang="en-US" sz="1200" dirty="0"/>
              <a:t> </a:t>
            </a:r>
          </a:p>
        </p:txBody>
      </p:sp>
      <p:pic>
        <p:nvPicPr>
          <p:cNvPr id="4" name="Picture 3" descr="Diagram&#10;&#10;Description automatically generated with medium confidence">
            <a:extLst>
              <a:ext uri="{FF2B5EF4-FFF2-40B4-BE49-F238E27FC236}">
                <a16:creationId xmlns:a16="http://schemas.microsoft.com/office/drawing/2014/main" id="{0C18925E-3A64-44F9-9592-E5781A936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212" y="0"/>
            <a:ext cx="7260788" cy="6858000"/>
          </a:xfrm>
          <a:prstGeom prst="rect">
            <a:avLst/>
          </a:prstGeom>
        </p:spPr>
      </p:pic>
    </p:spTree>
    <p:extLst>
      <p:ext uri="{BB962C8B-B14F-4D97-AF65-F5344CB8AC3E}">
        <p14:creationId xmlns:p14="http://schemas.microsoft.com/office/powerpoint/2010/main" val="3578967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Open Sans Light" pitchFamily="34" charset="0"/>
              </a:rPr>
              <a:t>Volcanic eruptions and changes in solar irradiance (like sunspot cycles) are also considered natural forcers</a:t>
            </a:r>
            <a:endParaRPr lang="en-US" dirty="0">
              <a:latin typeface="Open Sans Light" pitchFamily="34" charset="0"/>
              <a:cs typeface="Open Sans Light" pitchFamily="34" charset="0"/>
            </a:endParaRPr>
          </a:p>
          <a:p>
            <a:pPr lvl="1"/>
            <a:r>
              <a:rPr lang="en-US" dirty="0">
                <a:latin typeface="Open Sans Light" pitchFamily="34" charset="0"/>
              </a:rPr>
              <a:t>Both have impacted climate in the past but only over short time frames</a:t>
            </a:r>
          </a:p>
          <a:p>
            <a:r>
              <a:rPr lang="en-US" dirty="0">
                <a:latin typeface="Open Sans Light" pitchFamily="34" charset="0"/>
                <a:cs typeface="Open Sans Light" pitchFamily="34" charset="0"/>
              </a:rPr>
              <a:t>The big exception has been monster meteorite strikes.</a:t>
            </a:r>
          </a:p>
          <a:p>
            <a:endParaRPr lang="en-US" dirty="0"/>
          </a:p>
        </p:txBody>
      </p:sp>
      <p:sp>
        <p:nvSpPr>
          <p:cNvPr id="3" name="Title 2"/>
          <p:cNvSpPr>
            <a:spLocks noGrp="1"/>
          </p:cNvSpPr>
          <p:nvPr>
            <p:ph type="title"/>
          </p:nvPr>
        </p:nvSpPr>
        <p:spPr/>
        <p:txBody>
          <a:bodyPr/>
          <a:lstStyle/>
          <a:p>
            <a:r>
              <a:rPr lang="en-US" dirty="0"/>
              <a:t>Natural climate change</a:t>
            </a:r>
          </a:p>
        </p:txBody>
      </p:sp>
    </p:spTree>
    <p:extLst>
      <p:ext uri="{BB962C8B-B14F-4D97-AF65-F5344CB8AC3E}">
        <p14:creationId xmlns:p14="http://schemas.microsoft.com/office/powerpoint/2010/main" val="3408080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does this warming mean?</a:t>
            </a:r>
          </a:p>
        </p:txBody>
      </p:sp>
      <p:sp>
        <p:nvSpPr>
          <p:cNvPr id="2" name="Content Placeholder 1"/>
          <p:cNvSpPr>
            <a:spLocks noGrp="1"/>
          </p:cNvSpPr>
          <p:nvPr>
            <p:ph idx="1"/>
          </p:nvPr>
        </p:nvSpPr>
        <p:spPr/>
        <p:txBody>
          <a:bodyPr/>
          <a:lstStyle/>
          <a:p>
            <a:r>
              <a:rPr lang="en-US" dirty="0">
                <a:latin typeface="Open Sans Light"/>
                <a:cs typeface="Open Sans Light"/>
              </a:rPr>
              <a:t>According to the National Oceanic and Atmospheric Administration (NOAA):</a:t>
            </a:r>
          </a:p>
          <a:p>
            <a:r>
              <a:rPr lang="en-US" dirty="0">
                <a:latin typeface="Open Sans Light"/>
                <a:cs typeface="Open Sans Light"/>
              </a:rPr>
              <a:t>-- the global land average temperature increased by 0.93°C (1.67°F) in July 2021, compared to the 20th-century average (which goes up every year)</a:t>
            </a:r>
          </a:p>
          <a:p>
            <a:r>
              <a:rPr lang="en-US" dirty="0">
                <a:latin typeface="Open Sans Light"/>
                <a:cs typeface="Open Sans Light"/>
              </a:rPr>
              <a:t>-- sea surface temperatures have also increased, by as much as 5°F in some places.</a:t>
            </a:r>
          </a:p>
          <a:p>
            <a:r>
              <a:rPr lang="en-US" dirty="0">
                <a:latin typeface="Open Sans Light"/>
                <a:cs typeface="Open Sans Light"/>
              </a:rPr>
              <a:t>Greater change toward poles!</a:t>
            </a:r>
          </a:p>
          <a:p>
            <a:r>
              <a:rPr lang="en-US" dirty="0">
                <a:latin typeface="Open Sans Light"/>
                <a:cs typeface="Open Sans Light"/>
              </a:rPr>
              <a:t>Good, brief overview from Nature: </a:t>
            </a:r>
            <a:r>
              <a:rPr lang="en-US" dirty="0">
                <a:latin typeface="Open Sans Light"/>
                <a:cs typeface="Open Sans Light"/>
                <a:hlinkClick r:id="rId2"/>
              </a:rPr>
              <a:t>https://www.nature.com/articles/d41586-021-02179-1</a:t>
            </a:r>
            <a:endParaRPr lang="en-US" dirty="0">
              <a:latin typeface="Open Sans Light"/>
              <a:cs typeface="Open Sans Light"/>
            </a:endParaRPr>
          </a:p>
          <a:p>
            <a:pPr marL="0" indent="0">
              <a:buNone/>
            </a:pPr>
            <a:endParaRPr lang="en-US" dirty="0">
              <a:latin typeface="Open Sans Light"/>
              <a:cs typeface="Open Sans Light"/>
            </a:endParaRPr>
          </a:p>
        </p:txBody>
      </p:sp>
    </p:spTree>
    <p:extLst>
      <p:ext uri="{BB962C8B-B14F-4D97-AF65-F5344CB8AC3E}">
        <p14:creationId xmlns:p14="http://schemas.microsoft.com/office/powerpoint/2010/main" val="1065502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8196" name="Picture 4" descr="http://www.gfdl.noaa.gov/pix/tools_and_data/gallery/GFDL_CM2p1_GlobalSfcTemp_ANN_A1B_lgbk_3200x19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111" y="293044"/>
            <a:ext cx="11042785" cy="656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53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C500"/>
                </a:solidFill>
                <a:latin typeface="Open Sans Light"/>
                <a:cs typeface="Open Sans Light"/>
              </a:rPr>
              <a:t>But</a:t>
            </a:r>
            <a:r>
              <a:rPr lang="en-US" dirty="0">
                <a:solidFill>
                  <a:schemeClr val="bg1"/>
                </a:solidFill>
                <a:latin typeface="Open Sans Light"/>
                <a:cs typeface="Open Sans Light"/>
              </a:rPr>
              <a:t> </a:t>
            </a:r>
            <a:r>
              <a:rPr lang="en-US" dirty="0">
                <a:solidFill>
                  <a:srgbClr val="FFC500"/>
                </a:solidFill>
                <a:latin typeface="Open Sans Light"/>
                <a:cs typeface="Open Sans Light"/>
              </a:rPr>
              <a:t>how can we know that this is not part of a natural trend?</a:t>
            </a:r>
          </a:p>
        </p:txBody>
      </p:sp>
      <p:sp>
        <p:nvSpPr>
          <p:cNvPr id="2" name="Content Placeholder 1"/>
          <p:cNvSpPr>
            <a:spLocks noGrp="1"/>
          </p:cNvSpPr>
          <p:nvPr>
            <p:ph idx="1"/>
          </p:nvPr>
        </p:nvSpPr>
        <p:spPr/>
        <p:txBody>
          <a:bodyPr/>
          <a:lstStyle/>
          <a:p>
            <a:endParaRPr lang="en-US"/>
          </a:p>
        </p:txBody>
      </p:sp>
      <p:pic>
        <p:nvPicPr>
          <p:cNvPr id="4" name="Picture 3" descr="infographic_22_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11" y="1853248"/>
            <a:ext cx="11688950" cy="5004752"/>
          </a:xfrm>
          <a:prstGeom prst="rect">
            <a:avLst/>
          </a:prstGeom>
        </p:spPr>
      </p:pic>
    </p:spTree>
    <p:extLst>
      <p:ext uri="{BB962C8B-B14F-4D97-AF65-F5344CB8AC3E}">
        <p14:creationId xmlns:p14="http://schemas.microsoft.com/office/powerpoint/2010/main" val="417000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What Are the Possible Effects of a Warmer Atmosphere? </a:t>
            </a:r>
          </a:p>
        </p:txBody>
      </p:sp>
      <p:sp>
        <p:nvSpPr>
          <p:cNvPr id="37891" name="Rectangle 3"/>
          <p:cNvSpPr>
            <a:spLocks noGrp="1" noChangeArrowheads="1"/>
          </p:cNvSpPr>
          <p:nvPr>
            <p:ph idx="1"/>
          </p:nvPr>
        </p:nvSpPr>
        <p:spPr/>
        <p:txBody>
          <a:bodyPr/>
          <a:lstStyle/>
          <a:p>
            <a:r>
              <a:rPr lang="en-US" dirty="0"/>
              <a:t>The projected rapid change in the atmosphere’s temperature could have severe and long-lasting consequences, including increased drought and flooding, rising sea levels, and shifts in the locations of croplands and wildlife habitats</a:t>
            </a:r>
          </a:p>
        </p:txBody>
      </p:sp>
    </p:spTree>
    <p:extLst>
      <p:ext uri="{BB962C8B-B14F-4D97-AF65-F5344CB8AC3E}">
        <p14:creationId xmlns:p14="http://schemas.microsoft.com/office/powerpoint/2010/main" val="1624419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79093" y="616945"/>
            <a:ext cx="11020381" cy="6039169"/>
          </a:xfrm>
          <a:prstGeom prst="rect">
            <a:avLst/>
          </a:prstGeom>
          <a:noFill/>
          <a:ln w="9525">
            <a:noFill/>
            <a:miter lim="800000"/>
            <a:headEnd/>
            <a:tailEnd/>
          </a:ln>
        </p:spPr>
      </p:pic>
    </p:spTree>
    <p:extLst>
      <p:ext uri="{BB962C8B-B14F-4D97-AF65-F5344CB8AC3E}">
        <p14:creationId xmlns:p14="http://schemas.microsoft.com/office/powerpoint/2010/main" val="1590283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do we see happening?</a:t>
            </a:r>
          </a:p>
        </p:txBody>
      </p:sp>
      <p:sp>
        <p:nvSpPr>
          <p:cNvPr id="2" name="Content Placeholder 1"/>
          <p:cNvSpPr>
            <a:spLocks noGrp="1"/>
          </p:cNvSpPr>
          <p:nvPr>
            <p:ph idx="1"/>
          </p:nvPr>
        </p:nvSpPr>
        <p:spPr/>
        <p:txBody>
          <a:bodyPr/>
          <a:lstStyle/>
          <a:p>
            <a:pPr>
              <a:buFont typeface="Wingdings" panose="05000000000000000000" pitchFamily="2" charset="2"/>
              <a:buChar char="ü"/>
            </a:pPr>
            <a:r>
              <a:rPr lang="en-US" dirty="0"/>
              <a:t>GLOBAL AVERAGE temperatures are increasing</a:t>
            </a:r>
          </a:p>
          <a:p>
            <a:pPr>
              <a:buFont typeface="Wingdings" panose="05000000000000000000" pitchFamily="2" charset="2"/>
              <a:buChar char="ü"/>
            </a:pPr>
            <a:r>
              <a:rPr lang="en-US" dirty="0"/>
              <a:t>CO2 (</a:t>
            </a:r>
            <a:r>
              <a:rPr lang="en-US" dirty="0" err="1"/>
              <a:t>etc</a:t>
            </a:r>
            <a:r>
              <a:rPr lang="en-US" dirty="0"/>
              <a:t>) concentrations are increasing</a:t>
            </a:r>
          </a:p>
          <a:p>
            <a:pPr>
              <a:buFont typeface="Wingdings" panose="05000000000000000000" pitchFamily="2" charset="2"/>
              <a:buChar char="ü"/>
            </a:pPr>
            <a:r>
              <a:rPr lang="en-US" dirty="0"/>
              <a:t>Sea level rise</a:t>
            </a:r>
          </a:p>
          <a:p>
            <a:pPr>
              <a:buFont typeface="Wingdings" panose="05000000000000000000" pitchFamily="2" charset="2"/>
              <a:buChar char="ü"/>
            </a:pPr>
            <a:r>
              <a:rPr lang="en-US" dirty="0"/>
              <a:t>Decreases in glaciers and sea ice</a:t>
            </a:r>
          </a:p>
          <a:p>
            <a:pPr>
              <a:buFont typeface="Wingdings" panose="05000000000000000000" pitchFamily="2" charset="2"/>
              <a:buChar char="ü"/>
            </a:pPr>
            <a:r>
              <a:rPr lang="en-US" dirty="0"/>
              <a:t>Acidification of oceans</a:t>
            </a:r>
          </a:p>
          <a:p>
            <a:pPr>
              <a:buFont typeface="Wingdings" panose="05000000000000000000" pitchFamily="2" charset="2"/>
              <a:buChar char="ü"/>
            </a:pPr>
            <a:r>
              <a:rPr lang="en-US" dirty="0"/>
              <a:t>Disruptions in ocean circulation</a:t>
            </a:r>
          </a:p>
          <a:p>
            <a:pPr>
              <a:buFont typeface="Wingdings" panose="05000000000000000000" pitchFamily="2" charset="2"/>
              <a:buChar char="ü"/>
            </a:pPr>
            <a:r>
              <a:rPr lang="en-US" dirty="0"/>
              <a:t>Increasing “severe” and/or variable weather</a:t>
            </a:r>
          </a:p>
          <a:p>
            <a:pPr>
              <a:buFont typeface="Wingdings" panose="05000000000000000000" pitchFamily="2" charset="2"/>
              <a:buChar char="ü"/>
            </a:pPr>
            <a:r>
              <a:rPr lang="en-US" dirty="0"/>
              <a:t>Diseases and stuff</a:t>
            </a:r>
          </a:p>
          <a:p>
            <a:pPr marL="0" indent="0">
              <a:buNone/>
            </a:pPr>
            <a:endParaRPr lang="en-US" dirty="0"/>
          </a:p>
        </p:txBody>
      </p:sp>
    </p:spTree>
    <p:extLst>
      <p:ext uri="{BB962C8B-B14F-4D97-AF65-F5344CB8AC3E}">
        <p14:creationId xmlns:p14="http://schemas.microsoft.com/office/powerpoint/2010/main" val="3986426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Sea Level Rise!</a:t>
            </a:r>
          </a:p>
        </p:txBody>
      </p:sp>
      <p:sp>
        <p:nvSpPr>
          <p:cNvPr id="4" name="Content Placeholder 3">
            <a:extLst>
              <a:ext uri="{FF2B5EF4-FFF2-40B4-BE49-F238E27FC236}">
                <a16:creationId xmlns:a16="http://schemas.microsoft.com/office/drawing/2014/main" id="{DCE093CC-F05D-ED72-D419-CB51F7886DEA}"/>
              </a:ext>
            </a:extLst>
          </p:cNvPr>
          <p:cNvSpPr>
            <a:spLocks noGrp="1"/>
          </p:cNvSpPr>
          <p:nvPr>
            <p:ph idx="1"/>
          </p:nvPr>
        </p:nvSpPr>
        <p:spPr/>
        <p:txBody>
          <a:bodyPr/>
          <a:lstStyle/>
          <a:p>
            <a:endParaRPr lang="en-US"/>
          </a:p>
        </p:txBody>
      </p:sp>
      <p:pic>
        <p:nvPicPr>
          <p:cNvPr id="6" name="Content Placeholder 5">
            <a:extLst>
              <a:ext uri="{FF2B5EF4-FFF2-40B4-BE49-F238E27FC236}">
                <a16:creationId xmlns:a16="http://schemas.microsoft.com/office/drawing/2014/main" id="{5226E243-011D-710C-B8F0-AE91A9DE7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442" y="-1"/>
            <a:ext cx="7584558" cy="6495807"/>
          </a:xfrm>
          <a:prstGeom prst="rect">
            <a:avLst/>
          </a:prstGeom>
        </p:spPr>
      </p:pic>
    </p:spTree>
    <p:extLst>
      <p:ext uri="{BB962C8B-B14F-4D97-AF65-F5344CB8AC3E}">
        <p14:creationId xmlns:p14="http://schemas.microsoft.com/office/powerpoint/2010/main" val="107254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it from?</a:t>
            </a:r>
          </a:p>
        </p:txBody>
      </p:sp>
      <p:sp>
        <p:nvSpPr>
          <p:cNvPr id="2" name="Content Placeholder 1"/>
          <p:cNvSpPr>
            <a:spLocks noGrp="1"/>
          </p:cNvSpPr>
          <p:nvPr>
            <p:ph idx="1"/>
          </p:nvPr>
        </p:nvSpPr>
        <p:spPr/>
        <p:txBody>
          <a:bodyPr/>
          <a:lstStyle/>
          <a:p>
            <a:r>
              <a:rPr lang="en-US" dirty="0"/>
              <a:t>Thermal expansion</a:t>
            </a:r>
          </a:p>
          <a:p>
            <a:r>
              <a:rPr lang="en-US" dirty="0"/>
              <a:t>Melting glaciers</a:t>
            </a:r>
          </a:p>
          <a:p>
            <a:pPr lvl="1"/>
            <a:r>
              <a:rPr lang="en-US" dirty="0"/>
              <a:t>Greenland (6m, 20ft)</a:t>
            </a:r>
          </a:p>
          <a:p>
            <a:pPr lvl="1"/>
            <a:r>
              <a:rPr lang="en-US" dirty="0"/>
              <a:t>Antarctica (60m, 200ft)</a:t>
            </a:r>
          </a:p>
        </p:txBody>
      </p:sp>
    </p:spTree>
    <p:extLst>
      <p:ext uri="{BB962C8B-B14F-4D97-AF65-F5344CB8AC3E}">
        <p14:creationId xmlns:p14="http://schemas.microsoft.com/office/powerpoint/2010/main" val="27296292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much?</a:t>
            </a:r>
          </a:p>
        </p:txBody>
      </p:sp>
      <p:sp>
        <p:nvSpPr>
          <p:cNvPr id="2" name="Content Placeholder 1"/>
          <p:cNvSpPr>
            <a:spLocks noGrp="1"/>
          </p:cNvSpPr>
          <p:nvPr>
            <p:ph idx="1"/>
          </p:nvPr>
        </p:nvSpPr>
        <p:spPr/>
        <p:txBody>
          <a:bodyPr/>
          <a:lstStyle/>
          <a:p>
            <a:endParaRPr lang="en-US" dirty="0"/>
          </a:p>
        </p:txBody>
      </p:sp>
      <p:pic>
        <p:nvPicPr>
          <p:cNvPr id="4" name="Content Placeholder 4">
            <a:extLst>
              <a:ext uri="{FF2B5EF4-FFF2-40B4-BE49-F238E27FC236}">
                <a16:creationId xmlns:a16="http://schemas.microsoft.com/office/drawing/2014/main" id="{B1FCB794-81A2-BE19-8E36-EE9768326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5728"/>
            <a:ext cx="9817395" cy="5672272"/>
          </a:xfrm>
          <a:prstGeom prst="rect">
            <a:avLst/>
          </a:prstGeom>
        </p:spPr>
      </p:pic>
    </p:spTree>
    <p:extLst>
      <p:ext uri="{BB962C8B-B14F-4D97-AF65-F5344CB8AC3E}">
        <p14:creationId xmlns:p14="http://schemas.microsoft.com/office/powerpoint/2010/main" val="42455031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Melting Ice in Greenland</a:t>
            </a:r>
          </a:p>
        </p:txBody>
      </p:sp>
      <p:sp>
        <p:nvSpPr>
          <p:cNvPr id="4099" name="Rectangle 3"/>
          <p:cNvSpPr>
            <a:spLocks noGrp="1" noChangeArrowheads="1"/>
          </p:cNvSpPr>
          <p:nvPr>
            <p:ph idx="1"/>
          </p:nvPr>
        </p:nvSpPr>
        <p:spPr/>
        <p:txBody>
          <a:bodyPr/>
          <a:lstStyle/>
          <a:p>
            <a:r>
              <a:rPr lang="en-US" dirty="0"/>
              <a:t>World’s largest island – 80% covered by glaciers</a:t>
            </a:r>
          </a:p>
          <a:p>
            <a:r>
              <a:rPr lang="en-US" dirty="0"/>
              <a:t>10% of the world’s fresh water</a:t>
            </a:r>
          </a:p>
          <a:p>
            <a:r>
              <a:rPr lang="en-US" dirty="0"/>
              <a:t>Glacial melting and movement accelerating</a:t>
            </a:r>
          </a:p>
          <a:p>
            <a:r>
              <a:rPr lang="en-US" dirty="0"/>
              <a:t>Effect on sea level if melting continues</a:t>
            </a:r>
          </a:p>
          <a:p>
            <a:pPr lvl="1"/>
            <a:r>
              <a:rPr lang="en-US" dirty="0"/>
              <a:t>1 meter rise by 2100</a:t>
            </a:r>
          </a:p>
          <a:p>
            <a:endParaRPr lang="en-US" dirty="0"/>
          </a:p>
        </p:txBody>
      </p:sp>
    </p:spTree>
    <p:extLst>
      <p:ext uri="{BB962C8B-B14F-4D97-AF65-F5344CB8AC3E}">
        <p14:creationId xmlns:p14="http://schemas.microsoft.com/office/powerpoint/2010/main" val="1606220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Milankovitch Cycles (long-term climate change)</a:t>
            </a:r>
          </a:p>
        </p:txBody>
      </p:sp>
      <p:pic>
        <p:nvPicPr>
          <p:cNvPr id="4" name="Picture 3" descr="infographic_22_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0399"/>
            <a:ext cx="12192000" cy="5067601"/>
          </a:xfrm>
          <a:prstGeom prst="rect">
            <a:avLst/>
          </a:prstGeom>
        </p:spPr>
      </p:pic>
    </p:spTree>
    <p:extLst>
      <p:ext uri="{BB962C8B-B14F-4D97-AF65-F5344CB8AC3E}">
        <p14:creationId xmlns:p14="http://schemas.microsoft.com/office/powerpoint/2010/main" val="1225109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8194" name="Picture 2" descr="http://www.carbonbrief.org/media/159104/comp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47125" cy="607482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Map&#10;&#10;Description automatically generated">
            <a:extLst>
              <a:ext uri="{FF2B5EF4-FFF2-40B4-BE49-F238E27FC236}">
                <a16:creationId xmlns:a16="http://schemas.microsoft.com/office/drawing/2014/main" id="{38E3372A-00AF-41ED-9104-984B76C2A6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47125" y="0"/>
            <a:ext cx="4044874" cy="6067313"/>
          </a:xfrm>
        </p:spPr>
      </p:pic>
    </p:spTree>
    <p:extLst>
      <p:ext uri="{BB962C8B-B14F-4D97-AF65-F5344CB8AC3E}">
        <p14:creationId xmlns:p14="http://schemas.microsoft.com/office/powerpoint/2010/main" val="378765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r>
              <a:rPr lang="en-US" dirty="0"/>
              <a:t>Greenland without ice</a:t>
            </a:r>
          </a:p>
          <a:p>
            <a:r>
              <a:rPr lang="en-US" dirty="0"/>
              <a:t>Ignores sea level rise, just removes ice.</a:t>
            </a:r>
          </a:p>
        </p:txBody>
      </p:sp>
      <p:pic>
        <p:nvPicPr>
          <p:cNvPr id="2050" name="Picture 2" descr="https://upload.wikimedia.org/wikipedia/commons/8/8b/Topographic_map_of_Greenland_bedr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385" y="0"/>
            <a:ext cx="5235615" cy="6799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970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8DEF7-765D-392E-6824-4D3EC484A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4396"/>
            <a:ext cx="12192000" cy="5929208"/>
          </a:xfrm>
          <a:prstGeom prst="rect">
            <a:avLst/>
          </a:prstGeom>
        </p:spPr>
      </p:pic>
    </p:spTree>
    <p:extLst>
      <p:ext uri="{BB962C8B-B14F-4D97-AF65-F5344CB8AC3E}">
        <p14:creationId xmlns:p14="http://schemas.microsoft.com/office/powerpoint/2010/main" val="501795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7" descr="19p517_f11a_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3550" y="1050925"/>
            <a:ext cx="6059488" cy="553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hidden="1"/>
          <p:cNvSpPr>
            <a:spLocks noGrp="1" noChangeArrowheads="1"/>
          </p:cNvSpPr>
          <p:nvPr>
            <p:ph type="title"/>
          </p:nvPr>
        </p:nvSpPr>
        <p:spPr/>
        <p:txBody>
          <a:bodyPr/>
          <a:lstStyle/>
          <a:p>
            <a:pPr eaLnBrk="1" hangingPunct="1">
              <a:defRPr/>
            </a:pPr>
            <a:endParaRPr lang="en-US"/>
          </a:p>
        </p:txBody>
      </p:sp>
      <p:sp>
        <p:nvSpPr>
          <p:cNvPr id="50179" name="Rectangle 3"/>
          <p:cNvSpPr>
            <a:spLocks noChangeArrowheads="1"/>
          </p:cNvSpPr>
          <p:nvPr/>
        </p:nvSpPr>
        <p:spPr bwMode="auto">
          <a:xfrm>
            <a:off x="10510157" y="6584951"/>
            <a:ext cx="165782" cy="26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endParaRPr lang="en-US" sz="1200" b="1" dirty="0">
              <a:cs typeface="Arial" charset="0"/>
            </a:endParaRPr>
          </a:p>
        </p:txBody>
      </p:sp>
      <p:sp>
        <p:nvSpPr>
          <p:cNvPr id="69636" name="TextBox 1"/>
          <p:cNvSpPr txBox="1">
            <a:spLocks noChangeArrowheads="1"/>
          </p:cNvSpPr>
          <p:nvPr/>
        </p:nvSpPr>
        <p:spPr bwMode="auto">
          <a:xfrm>
            <a:off x="2895600" y="76201"/>
            <a:ext cx="24653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Average minimum ice cover, 1979–2010 </a:t>
            </a:r>
          </a:p>
        </p:txBody>
      </p:sp>
      <p:sp>
        <p:nvSpPr>
          <p:cNvPr id="69637" name="TextBox 3"/>
          <p:cNvSpPr txBox="1">
            <a:spLocks noChangeArrowheads="1"/>
          </p:cNvSpPr>
          <p:nvPr/>
        </p:nvSpPr>
        <p:spPr bwMode="auto">
          <a:xfrm>
            <a:off x="5715001" y="76201"/>
            <a:ext cx="24669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Minimum ice cover, September 16, 2012 </a:t>
            </a:r>
          </a:p>
        </p:txBody>
      </p:sp>
      <p:cxnSp>
        <p:nvCxnSpPr>
          <p:cNvPr id="6" name="Straight Connector 5"/>
          <p:cNvCxnSpPr/>
          <p:nvPr/>
        </p:nvCxnSpPr>
        <p:spPr bwMode="auto">
          <a:xfrm>
            <a:off x="3886201" y="685801"/>
            <a:ext cx="252413" cy="1935163"/>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flipH="1">
            <a:off x="6215064" y="725488"/>
            <a:ext cx="611187" cy="1941512"/>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3919538" y="685801"/>
            <a:ext cx="252412" cy="1935163"/>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flipH="1">
            <a:off x="6248400" y="725488"/>
            <a:ext cx="611188" cy="194151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64857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ca2014.globalchange.gov/sites/report/files/images/web-large/CS_arctic-sea-ice-loss_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124691"/>
            <a:ext cx="9343764" cy="659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180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EB98-B775-4DF2-8573-F9BCEB169B4E}"/>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15913E33-047D-44D8-A83A-8A0D91986C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1577" y="27655"/>
            <a:ext cx="6374988" cy="6830345"/>
          </a:xfrm>
        </p:spPr>
      </p:pic>
    </p:spTree>
    <p:extLst>
      <p:ext uri="{BB962C8B-B14F-4D97-AF65-F5344CB8AC3E}">
        <p14:creationId xmlns:p14="http://schemas.microsoft.com/office/powerpoint/2010/main" val="30989311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FA58-13E3-91E0-5815-C613B44C8B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4BC82F-BBB3-7B5A-E353-66C75EFF520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512223-7E2E-4344-5ED8-D109EA5F3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581" y="115656"/>
            <a:ext cx="9919107" cy="6671258"/>
          </a:xfrm>
          <a:prstGeom prst="rect">
            <a:avLst/>
          </a:prstGeom>
        </p:spPr>
      </p:pic>
    </p:spTree>
    <p:extLst>
      <p:ext uri="{BB962C8B-B14F-4D97-AF65-F5344CB8AC3E}">
        <p14:creationId xmlns:p14="http://schemas.microsoft.com/office/powerpoint/2010/main" val="79176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lstStyle/>
          <a:p>
            <a:pPr eaLnBrk="1" hangingPunct="1">
              <a:defRPr/>
            </a:pP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197725" cy="3598863"/>
          </a:xfrm>
          <a:prstGeom prst="rect">
            <a:avLst/>
          </a:prstGeom>
        </p:spPr>
      </p:pic>
      <p:pic>
        <p:nvPicPr>
          <p:cNvPr id="4" name="Picture 3" descr="Chart, line chart&#10;&#10;Description automatically generated">
            <a:extLst>
              <a:ext uri="{FF2B5EF4-FFF2-40B4-BE49-F238E27FC236}">
                <a16:creationId xmlns:a16="http://schemas.microsoft.com/office/drawing/2014/main" id="{E3998335-A5BF-43DF-BCC1-CDA74F057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676" y="2533046"/>
            <a:ext cx="5906324" cy="4324954"/>
          </a:xfrm>
          <a:prstGeom prst="rect">
            <a:avLst/>
          </a:prstGeom>
        </p:spPr>
      </p:pic>
    </p:spTree>
    <p:extLst>
      <p:ext uri="{BB962C8B-B14F-4D97-AF65-F5344CB8AC3E}">
        <p14:creationId xmlns:p14="http://schemas.microsoft.com/office/powerpoint/2010/main" val="2626986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755425F9-3EE2-4C09-83CE-6EDA7F84B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51" y="0"/>
            <a:ext cx="9143999" cy="6858000"/>
          </a:xfrm>
          <a:prstGeom prst="rect">
            <a:avLst/>
          </a:prstGeom>
        </p:spPr>
      </p:pic>
    </p:spTree>
    <p:extLst>
      <p:ext uri="{BB962C8B-B14F-4D97-AF65-F5344CB8AC3E}">
        <p14:creationId xmlns:p14="http://schemas.microsoft.com/office/powerpoint/2010/main" val="680020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a:t>Sea Levels Are Rising</a:t>
            </a:r>
          </a:p>
        </p:txBody>
      </p:sp>
      <p:sp>
        <p:nvSpPr>
          <p:cNvPr id="46083" name="Rectangle 3"/>
          <p:cNvSpPr>
            <a:spLocks noGrp="1" noChangeArrowheads="1"/>
          </p:cNvSpPr>
          <p:nvPr>
            <p:ph idx="1"/>
          </p:nvPr>
        </p:nvSpPr>
        <p:spPr/>
        <p:txBody>
          <a:bodyPr/>
          <a:lstStyle/>
          <a:p>
            <a:r>
              <a:rPr lang="en-US" dirty="0"/>
              <a:t>Projected sea level rise</a:t>
            </a:r>
          </a:p>
          <a:p>
            <a:pPr lvl="1"/>
            <a:r>
              <a:rPr lang="en-US" dirty="0"/>
              <a:t>0.5 to 1.5 meters by 2100 (which assumes no major melting of the ice caps)</a:t>
            </a:r>
          </a:p>
          <a:p>
            <a:r>
              <a:rPr lang="en-US" dirty="0"/>
              <a:t>Projected irreversible effect</a:t>
            </a:r>
          </a:p>
          <a:p>
            <a:pPr lvl="1"/>
            <a:r>
              <a:rPr lang="en-US" dirty="0"/>
              <a:t>Degradation and loss of 1/3 of coastal estuaries, wetlands, and coral reefs</a:t>
            </a:r>
          </a:p>
          <a:p>
            <a:pPr lvl="1"/>
            <a:r>
              <a:rPr lang="en-US" dirty="0"/>
              <a:t>Disruption of coastal fisheries</a:t>
            </a:r>
          </a:p>
          <a:p>
            <a:pPr lvl="1"/>
            <a:r>
              <a:rPr lang="en-US" dirty="0"/>
              <a:t>Flooding of: </a:t>
            </a:r>
          </a:p>
          <a:p>
            <a:pPr lvl="2"/>
            <a:r>
              <a:rPr lang="en-US" dirty="0"/>
              <a:t>Low-lying barrier islands and coastal areas</a:t>
            </a:r>
          </a:p>
          <a:p>
            <a:pPr lvl="2"/>
            <a:r>
              <a:rPr lang="en-US" dirty="0"/>
              <a:t>Agricultural lowlands and deltas</a:t>
            </a:r>
          </a:p>
          <a:p>
            <a:endParaRPr lang="en-US" dirty="0"/>
          </a:p>
        </p:txBody>
      </p:sp>
    </p:spTree>
    <p:extLst>
      <p:ext uri="{BB962C8B-B14F-4D97-AF65-F5344CB8AC3E}">
        <p14:creationId xmlns:p14="http://schemas.microsoft.com/office/powerpoint/2010/main" val="3127500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79094" y="57855"/>
            <a:ext cx="11508954" cy="6790284"/>
          </a:xfrm>
          <a:prstGeom prst="rect">
            <a:avLst/>
          </a:prstGeom>
          <a:noFill/>
          <a:ln w="9525">
            <a:noFill/>
            <a:miter lim="800000"/>
            <a:headEnd/>
            <a:tailEnd/>
          </a:ln>
        </p:spPr>
      </p:pic>
    </p:spTree>
    <p:extLst>
      <p:ext uri="{BB962C8B-B14F-4D97-AF65-F5344CB8AC3E}">
        <p14:creationId xmlns:p14="http://schemas.microsoft.com/office/powerpoint/2010/main" val="35914491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a:t>Sea Levels Are Rising (cont’d.)</a:t>
            </a:r>
          </a:p>
        </p:txBody>
      </p:sp>
      <p:sp>
        <p:nvSpPr>
          <p:cNvPr id="47107" name="Rectangle 3"/>
          <p:cNvSpPr>
            <a:spLocks noGrp="1" noChangeArrowheads="1"/>
          </p:cNvSpPr>
          <p:nvPr>
            <p:ph idx="1"/>
          </p:nvPr>
        </p:nvSpPr>
        <p:spPr/>
        <p:txBody>
          <a:bodyPr/>
          <a:lstStyle/>
          <a:p>
            <a:r>
              <a:rPr lang="en-US" dirty="0"/>
              <a:t>Projected irreversible effect (cont’d.)</a:t>
            </a:r>
          </a:p>
          <a:p>
            <a:pPr lvl="1"/>
            <a:r>
              <a:rPr lang="en-US" dirty="0"/>
              <a:t>Contamination of freshwater aquifers</a:t>
            </a:r>
          </a:p>
          <a:p>
            <a:pPr lvl="1"/>
            <a:r>
              <a:rPr lang="en-US" dirty="0"/>
              <a:t>Submergence of low-lying islands in the Pacific and Indian Oceans and the Caribbean</a:t>
            </a:r>
          </a:p>
          <a:p>
            <a:pPr lvl="1"/>
            <a:r>
              <a:rPr lang="en-US" dirty="0"/>
              <a:t>Flooding of coastal cities</a:t>
            </a:r>
          </a:p>
          <a:p>
            <a:pPr lvl="2"/>
            <a:endParaRPr lang="en-US" dirty="0"/>
          </a:p>
        </p:txBody>
      </p:sp>
    </p:spTree>
    <p:extLst>
      <p:ext uri="{BB962C8B-B14F-4D97-AF65-F5344CB8AC3E}">
        <p14:creationId xmlns:p14="http://schemas.microsoft.com/office/powerpoint/2010/main" val="14556964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9410638" y="6584951"/>
            <a:ext cx="1257363" cy="26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cs typeface="Arial" charset="0"/>
              </a:rPr>
              <a:t>Fig. 19-14, p. 520</a:t>
            </a:r>
          </a:p>
        </p:txBody>
      </p:sp>
      <p:pic>
        <p:nvPicPr>
          <p:cNvPr id="5" name="Picture 1" descr="19p520_f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7773" y="2925"/>
            <a:ext cx="8216671" cy="684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06776" y="936434"/>
            <a:ext cx="2181340" cy="369332"/>
          </a:xfrm>
          <a:prstGeom prst="rect">
            <a:avLst/>
          </a:prstGeom>
          <a:noFill/>
        </p:spPr>
        <p:txBody>
          <a:bodyPr wrap="square" rtlCol="0">
            <a:spAutoFit/>
          </a:bodyPr>
          <a:lstStyle/>
          <a:p>
            <a:r>
              <a:rPr lang="en-US" dirty="0"/>
              <a:t>1m rise</a:t>
            </a:r>
          </a:p>
        </p:txBody>
      </p:sp>
    </p:spTree>
    <p:extLst>
      <p:ext uri="{BB962C8B-B14F-4D97-AF65-F5344CB8AC3E}">
        <p14:creationId xmlns:p14="http://schemas.microsoft.com/office/powerpoint/2010/main" val="285732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wrH0Gj-nDmE/ULa9ltIEoxI/AAAAAAAAElA/cS5f7xx2654/s1600/ne_1meter_l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51" y="20515"/>
            <a:ext cx="9309253" cy="683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314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collapseofindustrialcivilization.files.wordpress.com/2015/04/sea-level-rise-6-met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51" y="14021"/>
            <a:ext cx="8407706" cy="6843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7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ienceblogs.com/startswithabang/files/2010/03/flod60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5799"/>
            <a:ext cx="12192000" cy="610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188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ngm.com/2013/09/rising-seas/gatefold/RS_Web_NA_15M_v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237" y="-32795"/>
            <a:ext cx="9185250" cy="6888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27116" y="1338550"/>
            <a:ext cx="2264884" cy="666520"/>
          </a:xfrm>
          <a:prstGeom prst="rect">
            <a:avLst/>
          </a:prstGeom>
          <a:noFill/>
        </p:spPr>
        <p:txBody>
          <a:bodyPr wrap="square" rtlCol="0">
            <a:spAutoFit/>
          </a:bodyPr>
          <a:lstStyle/>
          <a:p>
            <a:r>
              <a:rPr lang="en-US" dirty="0"/>
              <a:t>216 feet – all ice melted.  65m or so</a:t>
            </a:r>
          </a:p>
        </p:txBody>
      </p:sp>
    </p:spTree>
    <p:extLst>
      <p:ext uri="{BB962C8B-B14F-4D97-AF65-F5344CB8AC3E}">
        <p14:creationId xmlns:p14="http://schemas.microsoft.com/office/powerpoint/2010/main" val="11007563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ngm.com/2013/09/rising-seas/gatefold/RS_Web_AUS_12.5M_v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896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1190.photobucket.com/albums/z451/daib0/Current%20Affairs%20-%20News%20-%20and%20past/2d66f707-d38b-499a-92c7-dda7cd31bb72_RS_Web_ASIA_17M_v3_zps85c9a60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6200"/>
            <a:ext cx="9032841"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6736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Rapid Atmospheric Warming Could Have Serious Consequences</a:t>
            </a:r>
          </a:p>
        </p:txBody>
      </p:sp>
      <p:sp>
        <p:nvSpPr>
          <p:cNvPr id="38915" name="Rectangle 3"/>
          <p:cNvSpPr>
            <a:spLocks noGrp="1" noChangeArrowheads="1"/>
          </p:cNvSpPr>
          <p:nvPr>
            <p:ph idx="1"/>
          </p:nvPr>
        </p:nvSpPr>
        <p:spPr/>
        <p:txBody>
          <a:bodyPr/>
          <a:lstStyle/>
          <a:p>
            <a:r>
              <a:rPr lang="en-US" dirty="0"/>
              <a:t>Temperatures rising rapidly</a:t>
            </a:r>
          </a:p>
          <a:p>
            <a:r>
              <a:rPr lang="en-US" dirty="0"/>
              <a:t>Harmful effects will be unevenly distributed</a:t>
            </a:r>
          </a:p>
          <a:p>
            <a:r>
              <a:rPr lang="en-US" dirty="0"/>
              <a:t>Climate change tipping points</a:t>
            </a:r>
          </a:p>
          <a:p>
            <a:pPr lvl="1"/>
            <a:r>
              <a:rPr lang="en-US" dirty="0"/>
              <a:t>Thresholds beyond which natural systems will not recover</a:t>
            </a:r>
          </a:p>
          <a:p>
            <a:pPr lvl="2"/>
            <a:r>
              <a:rPr lang="en-US" dirty="0"/>
              <a:t>CO</a:t>
            </a:r>
            <a:r>
              <a:rPr lang="en-US" baseline="-25000" dirty="0"/>
              <a:t>2</a:t>
            </a:r>
            <a:r>
              <a:rPr lang="en-US" dirty="0"/>
              <a:t> concentration above 450ppm</a:t>
            </a:r>
          </a:p>
          <a:p>
            <a:pPr lvl="2"/>
            <a:r>
              <a:rPr lang="en-US" dirty="0"/>
              <a:t>Global average atmospheric temperature</a:t>
            </a:r>
          </a:p>
          <a:p>
            <a:pPr lvl="2"/>
            <a:endParaRPr lang="en-US" dirty="0"/>
          </a:p>
          <a:p>
            <a:pPr lvl="1"/>
            <a:endParaRPr lang="en-US" dirty="0"/>
          </a:p>
        </p:txBody>
      </p:sp>
    </p:spTree>
    <p:extLst>
      <p:ext uri="{BB962C8B-B14F-4D97-AF65-F5344CB8AC3E}">
        <p14:creationId xmlns:p14="http://schemas.microsoft.com/office/powerpoint/2010/main" val="4161079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Severe Drought Is Likely to Become More Common</a:t>
            </a:r>
          </a:p>
        </p:txBody>
      </p:sp>
      <p:sp>
        <p:nvSpPr>
          <p:cNvPr id="39939" name="Rectangle 3"/>
          <p:cNvSpPr>
            <a:spLocks noGrp="1" noChangeArrowheads="1"/>
          </p:cNvSpPr>
          <p:nvPr>
            <p:ph idx="1"/>
          </p:nvPr>
        </p:nvSpPr>
        <p:spPr/>
        <p:txBody>
          <a:bodyPr/>
          <a:lstStyle/>
          <a:p>
            <a:r>
              <a:rPr lang="en-US" dirty="0"/>
              <a:t>Positive feedback loop</a:t>
            </a:r>
          </a:p>
          <a:p>
            <a:pPr lvl="1"/>
            <a:r>
              <a:rPr lang="en-US" dirty="0"/>
              <a:t>Water vapor warms the atmosphere, creating more evaporation</a:t>
            </a:r>
          </a:p>
          <a:p>
            <a:r>
              <a:rPr lang="en-US" dirty="0"/>
              <a:t>Increased wildfires</a:t>
            </a:r>
          </a:p>
          <a:p>
            <a:r>
              <a:rPr lang="en-US" dirty="0"/>
              <a:t>Declining surface water, lower water tables</a:t>
            </a:r>
          </a:p>
          <a:p>
            <a:r>
              <a:rPr lang="en-US" dirty="0"/>
              <a:t>Dry climate ecosystems will increase</a:t>
            </a:r>
          </a:p>
          <a:p>
            <a:endParaRPr lang="en-US" dirty="0"/>
          </a:p>
        </p:txBody>
      </p:sp>
    </p:spTree>
    <p:extLst>
      <p:ext uri="{BB962C8B-B14F-4D97-AF65-F5344CB8AC3E}">
        <p14:creationId xmlns:p14="http://schemas.microsoft.com/office/powerpoint/2010/main" val="1996977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5131-1910-48BA-8FFB-C640EBBF32D5}"/>
              </a:ext>
            </a:extLst>
          </p:cNvPr>
          <p:cNvSpPr>
            <a:spLocks noGrp="1"/>
          </p:cNvSpPr>
          <p:nvPr>
            <p:ph type="title"/>
          </p:nvPr>
        </p:nvSpPr>
        <p:spPr/>
        <p:txBody>
          <a:bodyPr/>
          <a:lstStyle/>
          <a:p>
            <a:r>
              <a:rPr lang="en-US" dirty="0"/>
              <a:t>How do we get this info from ice cores?</a:t>
            </a:r>
          </a:p>
        </p:txBody>
      </p:sp>
      <p:sp>
        <p:nvSpPr>
          <p:cNvPr id="3" name="Content Placeholder 2">
            <a:extLst>
              <a:ext uri="{FF2B5EF4-FFF2-40B4-BE49-F238E27FC236}">
                <a16:creationId xmlns:a16="http://schemas.microsoft.com/office/drawing/2014/main" id="{4EC73D78-0EB7-4DB8-9234-C2852D2596DC}"/>
              </a:ext>
            </a:extLst>
          </p:cNvPr>
          <p:cNvSpPr>
            <a:spLocks noGrp="1"/>
          </p:cNvSpPr>
          <p:nvPr>
            <p:ph idx="1"/>
          </p:nvPr>
        </p:nvSpPr>
        <p:spPr/>
        <p:txBody>
          <a:bodyPr/>
          <a:lstStyle/>
          <a:p>
            <a:r>
              <a:rPr lang="en-US" dirty="0"/>
              <a:t>Directly measure the CO2 content from air bubbles in the ice</a:t>
            </a:r>
          </a:p>
          <a:p>
            <a:r>
              <a:rPr lang="en-US" dirty="0"/>
              <a:t>For temp, looking at both H (1H and 2H)and O isotopes (16O and 18O) from the ice (water) itself (isotopic ratios).</a:t>
            </a:r>
          </a:p>
          <a:p>
            <a:r>
              <a:rPr lang="en-US" dirty="0">
                <a:hlinkClick r:id="rId2"/>
              </a:rPr>
              <a:t>https://www.scientificamerican.com/article/how-are-past-temperatures/</a:t>
            </a:r>
            <a:r>
              <a:rPr lang="en-US" dirty="0"/>
              <a:t>  We can use ice cores to go back as far as 800 thousand years</a:t>
            </a:r>
          </a:p>
          <a:p>
            <a:r>
              <a:rPr lang="en-US" dirty="0"/>
              <a:t>“Ice core records can be used to reconstruct temperature, atmospheric circulation strength, precipitation, ocean volume, atmospheric dust, volcanic eruptions, solar variability, marine biological productivity, sea ice and desert extent, and forest fires.” </a:t>
            </a:r>
            <a:r>
              <a:rPr lang="en-US" dirty="0">
                <a:hlinkClick r:id="rId3"/>
              </a:rPr>
              <a:t>https://climatechange.umaine.edu/icecores/Ice_Core_101.html</a:t>
            </a:r>
            <a:r>
              <a:rPr lang="en-US" dirty="0"/>
              <a:t> </a:t>
            </a:r>
          </a:p>
        </p:txBody>
      </p:sp>
    </p:spTree>
    <p:extLst>
      <p:ext uri="{BB962C8B-B14F-4D97-AF65-F5344CB8AC3E}">
        <p14:creationId xmlns:p14="http://schemas.microsoft.com/office/powerpoint/2010/main" val="29887199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t>Other Forms of Extreme Weather Will Be More Likely</a:t>
            </a:r>
          </a:p>
        </p:txBody>
      </p:sp>
      <p:sp>
        <p:nvSpPr>
          <p:cNvPr id="50179" name="Rectangle 3"/>
          <p:cNvSpPr>
            <a:spLocks noGrp="1" noChangeArrowheads="1"/>
          </p:cNvSpPr>
          <p:nvPr>
            <p:ph idx="1"/>
          </p:nvPr>
        </p:nvSpPr>
        <p:spPr/>
        <p:txBody>
          <a:bodyPr/>
          <a:lstStyle/>
          <a:p>
            <a:r>
              <a:rPr lang="en-US" dirty="0"/>
              <a:t>Heat waves and droughts in some areas</a:t>
            </a:r>
          </a:p>
          <a:p>
            <a:pPr lvl="1"/>
            <a:r>
              <a:rPr lang="en-US" dirty="0"/>
              <a:t>Could kill large numbers of people</a:t>
            </a:r>
          </a:p>
          <a:p>
            <a:r>
              <a:rPr lang="en-US" dirty="0"/>
              <a:t>Prolonged rains and flooding in other areas</a:t>
            </a:r>
          </a:p>
          <a:p>
            <a:r>
              <a:rPr lang="en-US" dirty="0"/>
              <a:t>Will storms get worse? </a:t>
            </a:r>
          </a:p>
          <a:p>
            <a:pPr>
              <a:buNone/>
            </a:pPr>
            <a:endParaRPr lang="en-US" dirty="0"/>
          </a:p>
          <a:p>
            <a:endParaRPr lang="en-US" dirty="0"/>
          </a:p>
        </p:txBody>
      </p:sp>
    </p:spTree>
    <p:extLst>
      <p:ext uri="{BB962C8B-B14F-4D97-AF65-F5344CB8AC3E}">
        <p14:creationId xmlns:p14="http://schemas.microsoft.com/office/powerpoint/2010/main" val="10545173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4" descr="http://www.gfdl.noaa.gov/pix/tools_and_data/gallery/GFDL_CM2p1_GlobalSfcTemp_ANN_A1B_lgbk_3200x19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15357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0462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7170" name="Picture 2" descr="https://upload.wikimedia.org/wikipedia/commons/f/f6/Projected_change_in_annual_average_precipitation_for_the_21st_century,_based_on_the_SRES_A1B_emissions_scenario,_and_simulated_by_the_GFDL_CM2.1_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
            <a:ext cx="12192000" cy="685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1282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9769-2A58-4D97-95D0-7264F4E2814E}"/>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4DC9D61B-DB12-4987-AE01-22186B8274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8372031" cy="5723068"/>
          </a:xfrm>
        </p:spPr>
      </p:pic>
    </p:spTree>
    <p:extLst>
      <p:ext uri="{BB962C8B-B14F-4D97-AF65-F5344CB8AC3E}">
        <p14:creationId xmlns:p14="http://schemas.microsoft.com/office/powerpoint/2010/main" val="22108198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0244" name="Picture 4" descr="https://img.washingtonpost.com/wp-apps/imrs.php?src=https://img.washingtonpost.com/blogs/capital-weather-gang/files/2014/05/ECO_water_risk_index_V2.png&amp;w=14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0843"/>
            <a:ext cx="12208754" cy="630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76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dirty="0"/>
              <a:t>Climate Disruption Is a Threat to Biodiversity</a:t>
            </a:r>
          </a:p>
        </p:txBody>
      </p:sp>
      <p:sp>
        <p:nvSpPr>
          <p:cNvPr id="51203" name="Rectangle 3"/>
          <p:cNvSpPr>
            <a:spLocks noGrp="1" noChangeArrowheads="1"/>
          </p:cNvSpPr>
          <p:nvPr>
            <p:ph idx="1"/>
          </p:nvPr>
        </p:nvSpPr>
        <p:spPr/>
        <p:txBody>
          <a:bodyPr/>
          <a:lstStyle/>
          <a:p>
            <a:r>
              <a:rPr lang="en-US" dirty="0"/>
              <a:t>Amazon rainforest </a:t>
            </a:r>
          </a:p>
          <a:p>
            <a:pPr lvl="1"/>
            <a:r>
              <a:rPr lang="en-US" dirty="0"/>
              <a:t>Up to 85% could be lost due to warming</a:t>
            </a:r>
          </a:p>
          <a:p>
            <a:pPr lvl="1"/>
            <a:r>
              <a:rPr lang="en-US" dirty="0"/>
              <a:t>Extinctions due to loss of habitat</a:t>
            </a:r>
          </a:p>
          <a:p>
            <a:r>
              <a:rPr lang="en-US" dirty="0"/>
              <a:t>Southern Ocean</a:t>
            </a:r>
          </a:p>
          <a:p>
            <a:pPr lvl="1"/>
            <a:r>
              <a:rPr lang="en-US" dirty="0"/>
              <a:t>Phytoplankton declined up to 90%</a:t>
            </a:r>
          </a:p>
          <a:p>
            <a:pPr lvl="1"/>
            <a:r>
              <a:rPr lang="en-US" dirty="0"/>
              <a:t>Shrinkage of sea ice</a:t>
            </a:r>
          </a:p>
          <a:p>
            <a:r>
              <a:rPr lang="en-US" dirty="0"/>
              <a:t>Increase damaging insects</a:t>
            </a:r>
          </a:p>
          <a:p>
            <a:pPr lvl="1"/>
            <a:r>
              <a:rPr lang="en-US" dirty="0"/>
              <a:t>Mountain pine beetle, etc.</a:t>
            </a:r>
          </a:p>
        </p:txBody>
      </p:sp>
    </p:spTree>
    <p:extLst>
      <p:ext uri="{BB962C8B-B14F-4D97-AF65-F5344CB8AC3E}">
        <p14:creationId xmlns:p14="http://schemas.microsoft.com/office/powerpoint/2010/main" val="36839617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dirty="0"/>
          </a:p>
        </p:txBody>
      </p:sp>
      <p:pic>
        <p:nvPicPr>
          <p:cNvPr id="11266" name="Picture 2" descr="http://cdn.phys.org/newman/gfx/news/hires/20-globalwarm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10569"/>
            <a:ext cx="6871856" cy="688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3293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a:t>Food Production Could Face an Overall Decline</a:t>
            </a:r>
          </a:p>
        </p:txBody>
      </p:sp>
      <p:sp>
        <p:nvSpPr>
          <p:cNvPr id="54275" name="Rectangle 3"/>
          <p:cNvSpPr>
            <a:spLocks noGrp="1" noChangeArrowheads="1"/>
          </p:cNvSpPr>
          <p:nvPr>
            <p:ph idx="1"/>
          </p:nvPr>
        </p:nvSpPr>
        <p:spPr/>
        <p:txBody>
          <a:bodyPr/>
          <a:lstStyle/>
          <a:p>
            <a:r>
              <a:rPr lang="en-US" dirty="0"/>
              <a:t>Regions of farming may (WILL!) shift</a:t>
            </a:r>
          </a:p>
          <a:p>
            <a:pPr lvl="1"/>
            <a:r>
              <a:rPr lang="en-US" dirty="0"/>
              <a:t>Decrease in tropical and subtropical areas</a:t>
            </a:r>
          </a:p>
          <a:p>
            <a:pPr lvl="1"/>
            <a:r>
              <a:rPr lang="en-US" dirty="0"/>
              <a:t>Increase in northern latitudes</a:t>
            </a:r>
          </a:p>
          <a:p>
            <a:pPr lvl="2"/>
            <a:r>
              <a:rPr lang="en-US" dirty="0"/>
              <a:t>Less productivity – soil not as fertile</a:t>
            </a:r>
          </a:p>
          <a:p>
            <a:r>
              <a:rPr lang="en-US" dirty="0"/>
              <a:t>Hundreds of millions of people could face starvation and malnutrition</a:t>
            </a:r>
          </a:p>
          <a:p>
            <a:pPr lvl="1"/>
            <a:r>
              <a:rPr lang="en-US" dirty="0"/>
              <a:t>Results of this?</a:t>
            </a:r>
          </a:p>
          <a:p>
            <a:pPr lvl="1"/>
            <a:r>
              <a:rPr lang="en-US" dirty="0"/>
              <a:t>US military has said global warming is their #1 threat.  #1.  Repeat, #1.</a:t>
            </a:r>
          </a:p>
        </p:txBody>
      </p:sp>
    </p:spTree>
    <p:extLst>
      <p:ext uri="{BB962C8B-B14F-4D97-AF65-F5344CB8AC3E}">
        <p14:creationId xmlns:p14="http://schemas.microsoft.com/office/powerpoint/2010/main" val="845825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r>
              <a:rPr lang="en-US">
                <a:hlinkClick r:id="rId2"/>
              </a:rPr>
              <a:t>https://www.economist.com/graphic-detail/2022/11/10/climate-change-will-force-farmers-to-reshuffle-what-is-grown-where</a:t>
            </a:r>
            <a:endParaRPr lang="en-US"/>
          </a:p>
          <a:p>
            <a:endParaRPr lang="en-US"/>
          </a:p>
        </p:txBody>
      </p:sp>
    </p:spTree>
    <p:extLst>
      <p:ext uri="{BB962C8B-B14F-4D97-AF65-F5344CB8AC3E}">
        <p14:creationId xmlns:p14="http://schemas.microsoft.com/office/powerpoint/2010/main" val="24460676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a:t>Climate Disruption Threatens Human Health and Economies</a:t>
            </a:r>
          </a:p>
        </p:txBody>
      </p:sp>
      <p:sp>
        <p:nvSpPr>
          <p:cNvPr id="55299" name="Rectangle 3"/>
          <p:cNvSpPr>
            <a:spLocks noGrp="1" noChangeArrowheads="1"/>
          </p:cNvSpPr>
          <p:nvPr>
            <p:ph idx="1"/>
          </p:nvPr>
        </p:nvSpPr>
        <p:spPr/>
        <p:txBody>
          <a:bodyPr/>
          <a:lstStyle/>
          <a:p>
            <a:r>
              <a:rPr lang="en-US" dirty="0"/>
              <a:t>Warmer world would likely favor things that make us sick</a:t>
            </a:r>
          </a:p>
          <a:p>
            <a:r>
              <a:rPr lang="en-US" dirty="0"/>
              <a:t>Projected disruption will likely force many to move in search of better conditions</a:t>
            </a:r>
          </a:p>
          <a:p>
            <a:endParaRPr lang="en-US" dirty="0"/>
          </a:p>
        </p:txBody>
      </p:sp>
    </p:spTree>
    <p:extLst>
      <p:ext uri="{BB962C8B-B14F-4D97-AF65-F5344CB8AC3E}">
        <p14:creationId xmlns:p14="http://schemas.microsoft.com/office/powerpoint/2010/main" val="25172729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430</TotalTime>
  <Words>3511</Words>
  <Application>Microsoft Office PowerPoint</Application>
  <PresentationFormat>Widescreen</PresentationFormat>
  <Paragraphs>441</Paragraphs>
  <Slides>129</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129</vt:i4>
      </vt:variant>
    </vt:vector>
  </HeadingPairs>
  <TitlesOfParts>
    <vt:vector size="137" baseType="lpstr">
      <vt:lpstr>Arial</vt:lpstr>
      <vt:lpstr>Calibri</vt:lpstr>
      <vt:lpstr>Century Gothic</vt:lpstr>
      <vt:lpstr>FrutigerLTStd-Light</vt:lpstr>
      <vt:lpstr>Open Sans Light</vt:lpstr>
      <vt:lpstr>Wingdings</vt:lpstr>
      <vt:lpstr>Wingdings 3</vt:lpstr>
      <vt:lpstr>Ion</vt:lpstr>
      <vt:lpstr>Global warming, greenhouse effect, and climate change</vt:lpstr>
      <vt:lpstr>How Is the Earth’s Climate Changing? </vt:lpstr>
      <vt:lpstr>Definition: climate change</vt:lpstr>
      <vt:lpstr>Weather and Climate Are Not the Same</vt:lpstr>
      <vt:lpstr>Whoop de whoop.  Who cares?</vt:lpstr>
      <vt:lpstr>Natural climate change</vt:lpstr>
      <vt:lpstr>Milankovitch Cycles (long-term climate change)</vt:lpstr>
      <vt:lpstr>PowerPoint Presentation</vt:lpstr>
      <vt:lpstr>How do we get this info from ice cores?</vt:lpstr>
      <vt:lpstr>New evidence!!! (14 January, 2016)</vt:lpstr>
      <vt:lpstr>Climate Change is Not New But Has Accelerated (cont’d.)</vt:lpstr>
      <vt:lpstr>PowerPoint Presentation</vt:lpstr>
      <vt:lpstr>Record years</vt:lpstr>
      <vt:lpstr>2023 on track to be the hottest year on record</vt:lpstr>
      <vt:lpstr>Blob. ENSO</vt:lpstr>
      <vt:lpstr>PowerPoint Presentation</vt:lpstr>
      <vt:lpstr>PowerPoint Presentation</vt:lpstr>
      <vt:lpstr>PowerPoint Presentation</vt:lpstr>
      <vt:lpstr>PowerPoint Presentation</vt:lpstr>
      <vt:lpstr>PowerPoint Presentation</vt:lpstr>
      <vt:lpstr>PowerPoint Presentation</vt:lpstr>
      <vt:lpstr>Let’s take a look at 2022</vt:lpstr>
      <vt:lpstr>PowerPoint Presentation</vt:lpstr>
      <vt:lpstr>PowerPoint Presentation</vt:lpstr>
      <vt:lpstr>The US </vt:lpstr>
      <vt:lpstr>PowerPoint Presentation</vt:lpstr>
      <vt:lpstr>2023 so far</vt:lpstr>
      <vt:lpstr>PowerPoint Presentation</vt:lpstr>
      <vt:lpstr>2016. #1 on hottest record</vt:lpstr>
      <vt:lpstr>PowerPoint Presentation</vt:lpstr>
      <vt:lpstr>PowerPoint Presentation</vt:lpstr>
      <vt:lpstr>PowerPoint Presentation</vt:lpstr>
      <vt:lpstr>OK.  That’s the last few hundred years What about the last few thousand?</vt:lpstr>
      <vt:lpstr>2013 paper in Science.  Last 2000 years.</vt:lpstr>
      <vt:lpstr>PowerPoint Presentation</vt:lpstr>
      <vt:lpstr>PowerPoint Presentation</vt:lpstr>
      <vt:lpstr>Why Is the Earth’s Climate Changing?</vt:lpstr>
      <vt:lpstr>What does this stuff do, though?</vt:lpstr>
      <vt:lpstr>The Natural Greenhouse Effect Plays a Key Role in Climate</vt:lpstr>
      <vt:lpstr>Human Activities Play a Key Role in Atmospheric Warming</vt:lpstr>
      <vt:lpstr>PowerPoint Presentation</vt:lpstr>
      <vt:lpstr>PowerPoint Presentation</vt:lpstr>
      <vt:lpstr>Which are the big energy absorbers?  And how long do they last in the atmosphere?</vt:lpstr>
      <vt:lpstr>PowerPoint Presentation</vt:lpstr>
      <vt:lpstr>PowerPoint Presentation</vt:lpstr>
      <vt:lpstr>PowerPoint Presentation</vt:lpstr>
      <vt:lpstr>Human Activities Play a Key Role in Atmospheric Warming (cont’d.)</vt:lpstr>
      <vt:lpstr>May 2023 424 ppm</vt:lpstr>
      <vt:lpstr>PowerPoint Presentation</vt:lpstr>
      <vt:lpstr>PowerPoint Presentation</vt:lpstr>
      <vt:lpstr>Other greenhouse forcers</vt:lpstr>
      <vt:lpstr>What Role Do the Oceans Play in Projected Climate Disruption?</vt:lpstr>
      <vt:lpstr>PowerPoint Presentation</vt:lpstr>
      <vt:lpstr>There Is Uncertainty about the Effects of Cloud Cover on Atmospheric Warming</vt:lpstr>
      <vt:lpstr>Snow/ice</vt:lpstr>
      <vt:lpstr>Ozone?</vt:lpstr>
      <vt:lpstr>Permafrost Is Likely to Melt: Another Dangerous Scenario</vt:lpstr>
      <vt:lpstr>PowerPoint Presentation</vt:lpstr>
      <vt:lpstr>https://www.nature.com/articles/sdata201937 </vt:lpstr>
      <vt:lpstr>What does this warming mean?</vt:lpstr>
      <vt:lpstr>PowerPoint Presentation</vt:lpstr>
      <vt:lpstr>But how can we know that this is not part of a natural trend?</vt:lpstr>
      <vt:lpstr>What Are the Possible Effects of a Warmer Atmosphere? </vt:lpstr>
      <vt:lpstr>PowerPoint Presentation</vt:lpstr>
      <vt:lpstr>What do we see happening?</vt:lpstr>
      <vt:lpstr>Sea Level Rise!</vt:lpstr>
      <vt:lpstr>What’s it from?</vt:lpstr>
      <vt:lpstr>How much?</vt:lpstr>
      <vt:lpstr>Melting Ice in Greenland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 Levels Are Rising</vt:lpstr>
      <vt:lpstr>Sea Levels Are Rising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Rapid Atmospheric Warming Could Have Serious Consequences</vt:lpstr>
      <vt:lpstr>Severe Drought Is Likely to Become More Common</vt:lpstr>
      <vt:lpstr>Other Forms of Extreme Weather Will Be More Likely</vt:lpstr>
      <vt:lpstr>PowerPoint Presentation</vt:lpstr>
      <vt:lpstr>PowerPoint Presentation</vt:lpstr>
      <vt:lpstr>PowerPoint Presentation</vt:lpstr>
      <vt:lpstr>PowerPoint Presentation</vt:lpstr>
      <vt:lpstr>Climate Disruption Is a Threat to Biodiversity</vt:lpstr>
      <vt:lpstr>PowerPoint Presentation</vt:lpstr>
      <vt:lpstr>Food Production Could Face an Overall Decline</vt:lpstr>
      <vt:lpstr>PowerPoint Presentation</vt:lpstr>
      <vt:lpstr>Climate Disruption Threatens Human Health and Economies</vt:lpstr>
      <vt:lpstr>PowerPoint Presentation</vt:lpstr>
      <vt:lpstr>PowerPoint Presentation</vt:lpstr>
      <vt:lpstr>What Can We Do to Slow Projected Climate Disruption? </vt:lpstr>
      <vt:lpstr>Dealing with Climate Disruption Is Difficult</vt:lpstr>
      <vt:lpstr>PowerPoint Presentation</vt:lpstr>
      <vt:lpstr>We Could Control and Prevent Greenhouse Gas Emissions</vt:lpstr>
      <vt:lpstr>We Could Try to Clean Up Greenhouse Gas Emissions</vt:lpstr>
      <vt:lpstr>Some Promote Geoengineering Schemes to Ward Off Climate Change</vt:lpstr>
      <vt:lpstr>PowerPoint Presentation</vt:lpstr>
      <vt:lpstr>Greenhouse Gases Can Be Regulated as Pollutants</vt:lpstr>
      <vt:lpstr>We Can Put a Price on Carbon Emissions</vt:lpstr>
      <vt:lpstr>PowerPoint Presentation</vt:lpstr>
      <vt:lpstr>PowerPoint Presentation</vt:lpstr>
      <vt:lpstr>Government Subsidies Can Be Used to Address Climate Disruption</vt:lpstr>
      <vt:lpstr>Governments Can Cooperate Internationally</vt:lpstr>
      <vt:lpstr>Some Countries, States, and Localities Are Leading the Way</vt:lpstr>
      <vt:lpstr>Some Companies Are Reducing Their Carbon Footprints</vt:lpstr>
      <vt:lpstr>Colleges and Universities Are Going Green</vt:lpstr>
      <vt:lpstr>Every Individual Choice Makes a Difference</vt:lpstr>
      <vt:lpstr>PowerPoint Presentation</vt:lpstr>
      <vt:lpstr>We Can Prepare for Climate Disruption</vt:lpstr>
      <vt:lpstr>A No-Regrets Strategy</vt:lpstr>
      <vt:lpstr>1/23/19 news</vt:lpstr>
      <vt:lpstr>PowerPoint Presentation</vt:lpstr>
      <vt:lpstr>PowerPoint Presentation</vt:lpstr>
      <vt:lpstr>PowerPoint Presentation</vt:lpstr>
      <vt:lpstr>PowerPoint Presentation</vt:lpstr>
      <vt:lpstr>Recap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Role Does the Sun Play?</dc:title>
  <dc:creator>Bob</dc:creator>
  <cp:lastModifiedBy>Bob Hickey</cp:lastModifiedBy>
  <cp:revision>63</cp:revision>
  <dcterms:created xsi:type="dcterms:W3CDTF">2016-01-16T18:19:23Z</dcterms:created>
  <dcterms:modified xsi:type="dcterms:W3CDTF">2023-10-03T15:51:16Z</dcterms:modified>
</cp:coreProperties>
</file>