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95"/>
  </p:notesMasterIdLst>
  <p:sldIdLst>
    <p:sldId id="474" r:id="rId3"/>
    <p:sldId id="958" r:id="rId4"/>
    <p:sldId id="957" r:id="rId5"/>
    <p:sldId id="961" r:id="rId6"/>
    <p:sldId id="476" r:id="rId7"/>
    <p:sldId id="550" r:id="rId8"/>
    <p:sldId id="959" r:id="rId9"/>
    <p:sldId id="960" r:id="rId10"/>
    <p:sldId id="475" r:id="rId11"/>
    <p:sldId id="962" r:id="rId12"/>
    <p:sldId id="851" r:id="rId13"/>
    <p:sldId id="853" r:id="rId14"/>
    <p:sldId id="857" r:id="rId15"/>
    <p:sldId id="899" r:id="rId16"/>
    <p:sldId id="900" r:id="rId17"/>
    <p:sldId id="901" r:id="rId18"/>
    <p:sldId id="963" r:id="rId19"/>
    <p:sldId id="964" r:id="rId20"/>
    <p:sldId id="966" r:id="rId21"/>
    <p:sldId id="967" r:id="rId22"/>
    <p:sldId id="691" r:id="rId23"/>
    <p:sldId id="902" r:id="rId24"/>
    <p:sldId id="904" r:id="rId25"/>
    <p:sldId id="908" r:id="rId26"/>
    <p:sldId id="910" r:id="rId27"/>
    <p:sldId id="497" r:id="rId28"/>
    <p:sldId id="911" r:id="rId29"/>
    <p:sldId id="498" r:id="rId30"/>
    <p:sldId id="499" r:id="rId31"/>
    <p:sldId id="673" r:id="rId32"/>
    <p:sldId id="672" r:id="rId33"/>
    <p:sldId id="510" r:id="rId34"/>
    <p:sldId id="827" r:id="rId35"/>
    <p:sldId id="828" r:id="rId36"/>
    <p:sldId id="829" r:id="rId37"/>
    <p:sldId id="830" r:id="rId38"/>
    <p:sldId id="831" r:id="rId39"/>
    <p:sldId id="832" r:id="rId40"/>
    <p:sldId id="833" r:id="rId41"/>
    <p:sldId id="835" r:id="rId42"/>
    <p:sldId id="836" r:id="rId43"/>
    <p:sldId id="941" r:id="rId44"/>
    <p:sldId id="942" r:id="rId45"/>
    <p:sldId id="953" r:id="rId46"/>
    <p:sldId id="954" r:id="rId47"/>
    <p:sldId id="955" r:id="rId48"/>
    <p:sldId id="956" r:id="rId49"/>
    <p:sldId id="511" r:id="rId50"/>
    <p:sldId id="930" r:id="rId51"/>
    <p:sldId id="576" r:id="rId52"/>
    <p:sldId id="912" r:id="rId53"/>
    <p:sldId id="914" r:id="rId54"/>
    <p:sldId id="775" r:id="rId55"/>
    <p:sldId id="774" r:id="rId56"/>
    <p:sldId id="517" r:id="rId57"/>
    <p:sldId id="520" r:id="rId58"/>
    <p:sldId id="522" r:id="rId59"/>
    <p:sldId id="931" r:id="rId60"/>
    <p:sldId id="972" r:id="rId61"/>
    <p:sldId id="524" r:id="rId62"/>
    <p:sldId id="525" r:id="rId63"/>
    <p:sldId id="526" r:id="rId64"/>
    <p:sldId id="976" r:id="rId65"/>
    <p:sldId id="977" r:id="rId66"/>
    <p:sldId id="980" r:id="rId67"/>
    <p:sldId id="981" r:id="rId68"/>
    <p:sldId id="983" r:id="rId69"/>
    <p:sldId id="990" r:id="rId70"/>
    <p:sldId id="987" r:id="rId71"/>
    <p:sldId id="988" r:id="rId72"/>
    <p:sldId id="973" r:id="rId73"/>
    <p:sldId id="974" r:id="rId74"/>
    <p:sldId id="979" r:id="rId75"/>
    <p:sldId id="533" r:id="rId76"/>
    <p:sldId id="950" r:id="rId77"/>
    <p:sldId id="943" r:id="rId78"/>
    <p:sldId id="946" r:id="rId79"/>
    <p:sldId id="947" r:id="rId80"/>
    <p:sldId id="948" r:id="rId81"/>
    <p:sldId id="951" r:id="rId82"/>
    <p:sldId id="731" r:id="rId83"/>
    <p:sldId id="952" r:id="rId84"/>
    <p:sldId id="531" r:id="rId85"/>
    <p:sldId id="732" r:id="rId86"/>
    <p:sldId id="735" r:id="rId87"/>
    <p:sldId id="991" r:id="rId88"/>
    <p:sldId id="992" r:id="rId89"/>
    <p:sldId id="676" r:id="rId90"/>
    <p:sldId id="897" r:id="rId91"/>
    <p:sldId id="698" r:id="rId92"/>
    <p:sldId id="993" r:id="rId93"/>
    <p:sldId id="678" r:id="rId94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3300"/>
    <a:srgbClr val="F4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5405" autoAdjust="0"/>
  </p:normalViewPr>
  <p:slideViewPr>
    <p:cSldViewPr>
      <p:cViewPr varScale="1">
        <p:scale>
          <a:sx n="134" d="100"/>
          <a:sy n="134" d="100"/>
        </p:scale>
        <p:origin x="612" y="48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7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91662-09CC-4D76-A6DE-DF4BD00E1A40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4F20A-CD32-4134-AD16-7651FB21A6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216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84093-3D69-49F3-9070-71E2ECE873FE}" type="slidenum">
              <a:rPr lang="nl-NL" smtClean="0">
                <a:solidFill>
                  <a:prstClr val="black"/>
                </a:solidFill>
              </a:rPr>
              <a:pPr/>
              <a:t>6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79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435100" y="169863"/>
            <a:ext cx="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endParaRPr lang="nl-NL" sz="24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978025" y="1176338"/>
            <a:ext cx="38989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>
                <a:solidFill>
                  <a:srgbClr val="10207C"/>
                </a:solidFill>
                <a:latin typeface="Verdana" charset="0"/>
              </a:rPr>
              <a:t>Koninklijk Nederlands Instituut voor Zeeonderzoek</a:t>
            </a:r>
          </a:p>
        </p:txBody>
      </p:sp>
      <p:pic>
        <p:nvPicPr>
          <p:cNvPr id="6" name="Picture 23" descr="NIOZ_ppt_Kop_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1978025" y="1176338"/>
            <a:ext cx="34575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>
                <a:solidFill>
                  <a:srgbClr val="10207C"/>
                </a:solidFill>
                <a:latin typeface="Verdana" charset="0"/>
              </a:rPr>
              <a:t>Royal Netherlands Institute for Sea Research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9188" y="2286000"/>
            <a:ext cx="7466012" cy="19050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9188" y="4876800"/>
            <a:ext cx="7466012" cy="1143000"/>
          </a:xfrm>
        </p:spPr>
        <p:txBody>
          <a:bodyPr rIns="180000"/>
          <a:lstStyle>
            <a:lvl1pPr marL="0" indent="0">
              <a:lnSpc>
                <a:spcPct val="100000"/>
              </a:lnSpc>
              <a:spcAft>
                <a:spcPct val="0"/>
              </a:spcAft>
              <a:buFont typeface="Wingdings" pitchFamily="1" charset="2"/>
              <a:buNone/>
              <a:tabLst>
                <a:tab pos="476250" algn="l"/>
              </a:tabLs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8461375" y="5178425"/>
            <a:ext cx="1136650" cy="381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E935A5-7974-6943-8954-9FA9422509B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1104900" y="6477000"/>
            <a:ext cx="66040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Verdan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>
                <a:solidFill>
                  <a:srgbClr val="FFFFFF"/>
                </a:solidFill>
              </a:rPr>
              <a:t>NIOZ is part of the Netherlands Organisation for Scientific Research (NWO)</a:t>
            </a:r>
          </a:p>
        </p:txBody>
      </p:sp>
    </p:spTree>
    <p:extLst>
      <p:ext uri="{BB962C8B-B14F-4D97-AF65-F5344CB8AC3E}">
        <p14:creationId xmlns:p14="http://schemas.microsoft.com/office/powerpoint/2010/main" val="3178047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0207C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D05BAC-E7D4-7648-80AA-205A165EFAF8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47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7175" y="381000"/>
            <a:ext cx="2058988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7038" y="381000"/>
            <a:ext cx="6027737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0207C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7C368-32B9-004D-B5F1-C905D586662D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04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EDA-A498-41AB-BED1-D2EED3459536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9205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8577-9CDF-42D4-B8E2-50D8D91275CA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5193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D6D0-6ECE-46C0-97CE-9D029D29542B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4703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69185-71C3-4CF2-A928-9D49C60F3BBD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3783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3693-7F7D-4712-9859-96DC7BD573EE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1756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833A3-B834-4AF8-83C0-3BC8E6473A7E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2965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1C5F-E096-4DE9-917F-C82EB66EFAC4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3092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88C8E-1618-424E-A853-88DB22020394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826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0207C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C1DE62-7F05-AD40-BF39-1A418957EF21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348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03FB5-69B8-4E57-93D1-DA257DA39E01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5882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90F0-1550-4018-84FE-810861644E8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66941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90F0-1550-4018-84FE-810861644E8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8929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90F0-1550-4018-84FE-810861644E80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6710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90F0-1550-4018-84FE-810861644E8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31430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90F0-1550-4018-84FE-810861644E8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7116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90F0-1550-4018-84FE-810861644E8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6230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FCBC-6F89-4F2C-B3CD-AA42B0F74324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6562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BF66-FAA4-4F4A-86DE-4A5675889045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980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0207C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0A6BAC-4E8F-4443-9225-146099257A6A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77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038" y="1371600"/>
            <a:ext cx="3998912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8350" y="1371600"/>
            <a:ext cx="40005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0207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827C0-4685-7640-A327-D071460E05A6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60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0207C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B3D813-8EDD-AF41-AE33-B88795856E8D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80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0207C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547CA5-55A6-9144-8923-9356DF65C678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72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0207C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C79239-96A5-FE48-8890-C6E9E8EA293A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53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0207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BB3F9F-F8F8-8742-86C4-06222F565969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4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0207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BF4A5-E5E3-5C4D-B913-353DBC0D4CBC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08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9400" y="381000"/>
            <a:ext cx="71167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27038" y="1371600"/>
            <a:ext cx="815181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-5400000">
            <a:off x="8169275" y="4876800"/>
            <a:ext cx="1752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defRPr sz="1000" smtClean="0">
                <a:solidFill>
                  <a:schemeClr val="tx2"/>
                </a:solidFill>
                <a:latin typeface="Verdan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10207C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66000" y="6477000"/>
            <a:ext cx="1219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fld id="{563ADBAF-CC60-644B-9F52-57A7B5443A4A}" type="slidenum">
              <a:rPr lang="en-US">
                <a:solidFill>
                  <a:srgbClr val="10207C"/>
                </a:solidFill>
                <a:latin typeface="Verdana" charset="0"/>
              </a:rPr>
              <a:pPr/>
              <a:t>‹#›</a:t>
            </a:fld>
            <a:endParaRPr lang="en-US">
              <a:solidFill>
                <a:srgbClr val="10207C"/>
              </a:solidFill>
              <a:latin typeface="Verdana" charset="0"/>
            </a:endParaRPr>
          </a:p>
        </p:txBody>
      </p:sp>
      <p:pic>
        <p:nvPicPr>
          <p:cNvPr id="2" name="Picture 43" descr="NIOZ_wapen_rgb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038" y="134938"/>
            <a:ext cx="4857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118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193675" indent="-193675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2"/>
        <a:buChar char="§"/>
        <a:defRPr sz="20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765175" indent="-18891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2"/>
        <a:buChar char="§"/>
        <a:defRPr sz="2000">
          <a:solidFill>
            <a:schemeClr val="tx2"/>
          </a:solidFill>
          <a:latin typeface="+mn-lt"/>
          <a:ea typeface="+mn-ea"/>
        </a:defRPr>
      </a:lvl2pPr>
      <a:lvl3pPr marL="1338263" indent="-19526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2"/>
        <a:buChar char="§"/>
        <a:defRPr sz="2000">
          <a:solidFill>
            <a:schemeClr val="tx2"/>
          </a:solidFill>
          <a:latin typeface="+mn-lt"/>
          <a:ea typeface="+mn-ea"/>
        </a:defRPr>
      </a:lvl3pPr>
      <a:lvl4pPr marL="1909763" indent="-19526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2"/>
        <a:buChar char="§"/>
        <a:defRPr sz="2000">
          <a:solidFill>
            <a:schemeClr val="tx2"/>
          </a:solidFill>
          <a:latin typeface="+mn-lt"/>
          <a:ea typeface="+mn-ea"/>
        </a:defRPr>
      </a:lvl4pPr>
      <a:lvl5pPr marL="2471738" indent="-18891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2"/>
        <a:buChar char="§"/>
        <a:defRPr sz="2000">
          <a:solidFill>
            <a:schemeClr val="tx2"/>
          </a:solidFill>
          <a:latin typeface="+mn-lt"/>
          <a:ea typeface="+mn-ea"/>
        </a:defRPr>
      </a:lvl5pPr>
      <a:lvl6pPr marL="29289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itchFamily="1" charset="2"/>
        <a:buChar char="§"/>
        <a:defRPr sz="2000">
          <a:solidFill>
            <a:schemeClr val="tx2"/>
          </a:solidFill>
          <a:latin typeface="+mn-lt"/>
          <a:ea typeface="+mn-ea"/>
        </a:defRPr>
      </a:lvl6pPr>
      <a:lvl7pPr marL="33861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itchFamily="1" charset="2"/>
        <a:buChar char="§"/>
        <a:defRPr sz="2000">
          <a:solidFill>
            <a:schemeClr val="tx2"/>
          </a:solidFill>
          <a:latin typeface="+mn-lt"/>
          <a:ea typeface="+mn-ea"/>
        </a:defRPr>
      </a:lvl7pPr>
      <a:lvl8pPr marL="38433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itchFamily="1" charset="2"/>
        <a:buChar char="§"/>
        <a:defRPr sz="2000">
          <a:solidFill>
            <a:schemeClr val="tx2"/>
          </a:solidFill>
          <a:latin typeface="+mn-lt"/>
          <a:ea typeface="+mn-ea"/>
        </a:defRPr>
      </a:lvl8pPr>
      <a:lvl9pPr marL="43005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itchFamily="1" charset="2"/>
        <a:buChar char="§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590F0-1550-4018-84FE-810861644E8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6434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848600" cy="1981200"/>
          </a:xfrm>
        </p:spPr>
        <p:txBody>
          <a:bodyPr/>
          <a:lstStyle/>
          <a:p>
            <a:r>
              <a:rPr lang="en-US" sz="4000" dirty="0"/>
              <a:t>Mud: It’s Australian for Birds</a:t>
            </a:r>
            <a:br>
              <a:rPr lang="en-US" sz="4000" dirty="0"/>
            </a:br>
            <a:br>
              <a:rPr lang="en-US" sz="4000" dirty="0"/>
            </a:br>
            <a:r>
              <a:rPr lang="en-US" sz="2400" dirty="0"/>
              <a:t>Or… Citizen science on the mudflats of Western Australia</a:t>
            </a:r>
            <a:endParaRPr lang="en-US" altLang="en-US" sz="2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10200" y="5029200"/>
            <a:ext cx="3429000" cy="1295400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sz="1600" dirty="0"/>
              <a:t>Bob Hickey</a:t>
            </a:r>
          </a:p>
          <a:p>
            <a:r>
              <a:rPr lang="en-US" altLang="en-US" sz="1600" dirty="0"/>
              <a:t>Department of Geography, CWU</a:t>
            </a:r>
          </a:p>
          <a:p>
            <a:r>
              <a:rPr lang="en-US" altLang="en-US" sz="1600" dirty="0"/>
              <a:t>For the science in a pint Series, </a:t>
            </a:r>
          </a:p>
          <a:p>
            <a:r>
              <a:rPr lang="en-US" altLang="en-US" sz="1600" dirty="0"/>
              <a:t>cornerstone pie</a:t>
            </a:r>
          </a:p>
          <a:p>
            <a:r>
              <a:rPr lang="en-US" altLang="en-US" sz="1600" dirty="0"/>
              <a:t>March 6, 2018</a:t>
            </a:r>
          </a:p>
        </p:txBody>
      </p:sp>
    </p:spTree>
    <p:extLst>
      <p:ext uri="{BB962C8B-B14F-4D97-AF65-F5344CB8AC3E}">
        <p14:creationId xmlns:p14="http://schemas.microsoft.com/office/powerpoint/2010/main" val="2234630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Science!</a:t>
            </a:r>
          </a:p>
          <a:p>
            <a:r>
              <a:rPr lang="en-US" dirty="0"/>
              <a:t>Education!</a:t>
            </a:r>
          </a:p>
          <a:p>
            <a:r>
              <a:rPr lang="en-US" dirty="0"/>
              <a:t>Protection!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 can honestly say that we’ve met all three, though we do need to publish a lot more.</a:t>
            </a:r>
          </a:p>
        </p:txBody>
      </p:sp>
    </p:spTree>
    <p:extLst>
      <p:ext uri="{BB962C8B-B14F-4D97-AF65-F5344CB8AC3E}">
        <p14:creationId xmlns:p14="http://schemas.microsoft.com/office/powerpoint/2010/main" val="2224190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7696200" cy="1700848"/>
          </a:xfrm>
        </p:spPr>
        <p:txBody>
          <a:bodyPr/>
          <a:lstStyle/>
          <a:p>
            <a:r>
              <a:rPr lang="en-US" altLang="en-US" sz="4000" dirty="0"/>
              <a:t>Roebuck Bay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6711654" cy="4195481"/>
          </a:xfrm>
        </p:spPr>
        <p:txBody>
          <a:bodyPr>
            <a:normAutofit fontScale="92500" lnSpcReduction="20000"/>
          </a:bodyPr>
          <a:lstStyle/>
          <a:p>
            <a:r>
              <a:rPr lang="en-AU" altLang="en-US" sz="2800" dirty="0"/>
              <a:t>Extensive Mudflats:</a:t>
            </a:r>
          </a:p>
          <a:p>
            <a:pPr lvl="1"/>
            <a:r>
              <a:rPr lang="en-AU" altLang="en-US" sz="2400" dirty="0"/>
              <a:t>Tidal range &gt; 10 metres, the second largest in the world.</a:t>
            </a:r>
          </a:p>
          <a:p>
            <a:pPr lvl="1"/>
            <a:r>
              <a:rPr lang="en-AU" altLang="en-US" sz="2400" dirty="0"/>
              <a:t>Exposes approx. 188 km</a:t>
            </a:r>
            <a:r>
              <a:rPr lang="en-AU" altLang="en-US" sz="2400" baseline="30000" dirty="0"/>
              <a:t>2</a:t>
            </a:r>
            <a:r>
              <a:rPr lang="en-AU" altLang="en-US" sz="2400" dirty="0"/>
              <a:t> at low tide, 45% of the bay.</a:t>
            </a:r>
          </a:p>
          <a:p>
            <a:r>
              <a:rPr lang="en-AU" altLang="en-US" sz="2800" dirty="0"/>
              <a:t>Tons of Birds</a:t>
            </a:r>
          </a:p>
          <a:p>
            <a:pPr lvl="1"/>
            <a:r>
              <a:rPr lang="en-AU" altLang="en-US" sz="2400" dirty="0"/>
              <a:t>Important staging area for migratory wading birds.</a:t>
            </a:r>
          </a:p>
          <a:p>
            <a:pPr lvl="1"/>
            <a:r>
              <a:rPr lang="en-AU" altLang="en-US" sz="2400" dirty="0"/>
              <a:t>&gt;170,000 birds of over 120 species</a:t>
            </a:r>
          </a:p>
          <a:p>
            <a:pPr lvl="1"/>
            <a:r>
              <a:rPr lang="en-AU" altLang="en-US" sz="2400" dirty="0"/>
              <a:t>World’s seventh most populous site for migratory wading birds.</a:t>
            </a:r>
          </a:p>
          <a:p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39230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7772400" cy="1143000"/>
          </a:xfrm>
        </p:spPr>
        <p:txBody>
          <a:bodyPr/>
          <a:lstStyle/>
          <a:p>
            <a:r>
              <a:rPr lang="en-US" altLang="en-US" dirty="0"/>
              <a:t>No kidding about the birds – hundreds of thousands…..</a:t>
            </a:r>
          </a:p>
        </p:txBody>
      </p:sp>
      <p:pic>
        <p:nvPicPr>
          <p:cNvPr id="72707" name="Picture 3" descr="bi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8263"/>
            <a:ext cx="8458200" cy="55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29400" y="1447800"/>
            <a:ext cx="2362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Bar-tailed Godwit</a:t>
            </a:r>
          </a:p>
          <a:p>
            <a:r>
              <a:rPr lang="en-AU" dirty="0"/>
              <a:t>Black-tailed Godwit</a:t>
            </a:r>
          </a:p>
          <a:p>
            <a:r>
              <a:rPr lang="en-AU" dirty="0"/>
              <a:t>Great Knot</a:t>
            </a:r>
          </a:p>
          <a:p>
            <a:r>
              <a:rPr lang="en-AU" dirty="0"/>
              <a:t>Grey-tailed Tattler</a:t>
            </a:r>
          </a:p>
          <a:p>
            <a:r>
              <a:rPr lang="en-AU" dirty="0"/>
              <a:t>Terek Sandpiper</a:t>
            </a:r>
          </a:p>
          <a:p>
            <a:r>
              <a:rPr lang="en-AU" dirty="0"/>
              <a:t>Red Knot</a:t>
            </a:r>
          </a:p>
          <a:p>
            <a:r>
              <a:rPr lang="en-AU" dirty="0"/>
              <a:t>Greater Sand Plover</a:t>
            </a:r>
          </a:p>
          <a:p>
            <a:r>
              <a:rPr lang="en-AU" dirty="0"/>
              <a:t>Grey Plover</a:t>
            </a:r>
          </a:p>
          <a:p>
            <a:r>
              <a:rPr lang="en-AU" dirty="0"/>
              <a:t>Red-necked Stint</a:t>
            </a:r>
          </a:p>
          <a:p>
            <a:r>
              <a:rPr lang="en-AU" dirty="0"/>
              <a:t>Broad-billed Sandpiper</a:t>
            </a:r>
          </a:p>
          <a:p>
            <a:r>
              <a:rPr lang="en-AU" dirty="0"/>
              <a:t>Lesser Sand Plover</a:t>
            </a:r>
          </a:p>
          <a:p>
            <a:r>
              <a:rPr lang="en-AU" dirty="0"/>
              <a:t>Curlew Sandpiper</a:t>
            </a:r>
          </a:p>
          <a:p>
            <a:r>
              <a:rPr lang="en-AU" dirty="0"/>
              <a:t>Red-capped Plover</a:t>
            </a:r>
          </a:p>
        </p:txBody>
      </p:sp>
    </p:spTree>
    <p:extLst>
      <p:ext uri="{BB962C8B-B14F-4D97-AF65-F5344CB8AC3E}">
        <p14:creationId xmlns:p14="http://schemas.microsoft.com/office/powerpoint/2010/main" val="243152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31936" cy="6089822"/>
          </a:xfrm>
        </p:spPr>
      </p:pic>
      <p:sp>
        <p:nvSpPr>
          <p:cNvPr id="5" name="TextBox 4"/>
          <p:cNvSpPr txBox="1"/>
          <p:nvPr/>
        </p:nvSpPr>
        <p:spPr>
          <a:xfrm>
            <a:off x="1600200" y="990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Great Knot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286000" y="1219200"/>
            <a:ext cx="1524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19600" y="1219200"/>
            <a:ext cx="251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Oriental Plover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257800" y="1600200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14800" y="4495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Red Knot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105400" y="41148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57600" y="5105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Red-necked Stint</a:t>
            </a: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2819400" y="5181600"/>
            <a:ext cx="838200" cy="1084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14400" y="51054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Curlew Sandpiper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914400" y="3505200"/>
            <a:ext cx="60960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1219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Grey-tailed Tattler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0" y="1752600"/>
            <a:ext cx="30480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239000" y="6555601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Ginny Chan</a:t>
            </a:r>
          </a:p>
        </p:txBody>
      </p:sp>
    </p:spTree>
    <p:extLst>
      <p:ext uri="{BB962C8B-B14F-4D97-AF65-F5344CB8AC3E}">
        <p14:creationId xmlns:p14="http://schemas.microsoft.com/office/powerpoint/2010/main" val="205155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roebuck_colou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606925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3" descr="lowt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609600"/>
            <a:ext cx="446087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447800" y="0"/>
            <a:ext cx="6319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2400" i="1">
                <a:latin typeface="Times New Roman" panose="02020603050405020304" pitchFamily="18" charset="0"/>
              </a:rPr>
              <a:t>1994 and 1995 high/low tide Landsat TM imagery</a:t>
            </a:r>
          </a:p>
        </p:txBody>
      </p:sp>
    </p:spTree>
    <p:extLst>
      <p:ext uri="{BB962C8B-B14F-4D97-AF65-F5344CB8AC3E}">
        <p14:creationId xmlns:p14="http://schemas.microsoft.com/office/powerpoint/2010/main" val="3161870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3849" name="Rectangle 9"/>
          <p:cNvSpPr>
            <a:spLocks noChangeArrowheads="1"/>
          </p:cNvSpPr>
          <p:nvPr/>
        </p:nvSpPr>
        <p:spPr bwMode="auto">
          <a:xfrm>
            <a:off x="4481513" y="4062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63848" name="Picture 8" descr="DSCN42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818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7699" name="Picture 3" descr="Broome280604 07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338"/>
            <a:ext cx="9144000" cy="685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96168" y="6477000"/>
            <a:ext cx="14478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Photo: Bob Hickey</a:t>
            </a:r>
          </a:p>
        </p:txBody>
      </p:sp>
    </p:spTree>
    <p:extLst>
      <p:ext uri="{BB962C8B-B14F-4D97-AF65-F5344CB8AC3E}">
        <p14:creationId xmlns:p14="http://schemas.microsoft.com/office/powerpoint/2010/main" val="3081092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86" y="152400"/>
            <a:ext cx="8354490" cy="1299882"/>
          </a:xfrm>
        </p:spPr>
        <p:txBody>
          <a:bodyPr/>
          <a:lstStyle/>
          <a:p>
            <a:r>
              <a:rPr lang="en-US" dirty="0"/>
              <a:t>Who was involved?  And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8534400" cy="5562600"/>
          </a:xfrm>
        </p:spPr>
        <p:txBody>
          <a:bodyPr>
            <a:normAutofit/>
          </a:bodyPr>
          <a:lstStyle/>
          <a:p>
            <a:r>
              <a:rPr lang="en-US" dirty="0"/>
              <a:t>Scientists and their students (Australia, Netherlands, US, China)</a:t>
            </a:r>
          </a:p>
          <a:p>
            <a:pPr lvl="1"/>
            <a:r>
              <a:rPr lang="en-US" dirty="0"/>
              <a:t>Most volunteering their time</a:t>
            </a:r>
          </a:p>
          <a:p>
            <a:pPr lvl="1"/>
            <a:r>
              <a:rPr lang="en-US" dirty="0"/>
              <a:t>Retirees</a:t>
            </a:r>
          </a:p>
          <a:p>
            <a:pPr lvl="1"/>
            <a:r>
              <a:rPr lang="en-US" dirty="0"/>
              <a:t>Small world….</a:t>
            </a:r>
          </a:p>
          <a:p>
            <a:r>
              <a:rPr lang="en-US" dirty="0"/>
              <a:t>Government Agencies (and now, a consulting firm) – both from Perth and Broome</a:t>
            </a:r>
          </a:p>
          <a:p>
            <a:pPr lvl="1"/>
            <a:r>
              <a:rPr lang="en-US" dirty="0"/>
              <a:t>Scientists</a:t>
            </a:r>
          </a:p>
          <a:p>
            <a:pPr lvl="1"/>
            <a:r>
              <a:rPr lang="en-US" dirty="0"/>
              <a:t>Technicians</a:t>
            </a:r>
          </a:p>
          <a:p>
            <a:pPr lvl="1"/>
            <a:r>
              <a:rPr lang="en-US" dirty="0"/>
              <a:t>Volunteers</a:t>
            </a:r>
          </a:p>
          <a:p>
            <a:r>
              <a:rPr lang="en-US" dirty="0"/>
              <a:t>Paying participants (like </a:t>
            </a:r>
            <a:r>
              <a:rPr lang="en-US" dirty="0" err="1"/>
              <a:t>Earthwatch</a:t>
            </a:r>
            <a:r>
              <a:rPr lang="en-US" dirty="0"/>
              <a:t>, only through WA government)</a:t>
            </a:r>
          </a:p>
          <a:p>
            <a:r>
              <a:rPr lang="en-US" dirty="0"/>
              <a:t>Broome Bird Observatory (BBO)</a:t>
            </a:r>
          </a:p>
          <a:p>
            <a:pPr lvl="1"/>
            <a:r>
              <a:rPr lang="en-US" dirty="0"/>
              <a:t>Rangers</a:t>
            </a:r>
          </a:p>
          <a:p>
            <a:pPr lvl="1"/>
            <a:r>
              <a:rPr lang="en-US" dirty="0"/>
              <a:t>Random visitors</a:t>
            </a:r>
          </a:p>
        </p:txBody>
      </p:sp>
    </p:spTree>
    <p:extLst>
      <p:ext uri="{BB962C8B-B14F-4D97-AF65-F5344CB8AC3E}">
        <p14:creationId xmlns:p14="http://schemas.microsoft.com/office/powerpoint/2010/main" val="3646910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"/>
            <a:ext cx="7467600" cy="65531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Specialists (mostly recruited ahead of expeditions)</a:t>
            </a:r>
          </a:p>
          <a:p>
            <a:pPr lvl="1"/>
            <a:r>
              <a:rPr lang="en-US" dirty="0" err="1"/>
              <a:t>Hoovercraft</a:t>
            </a:r>
            <a:r>
              <a:rPr lang="en-US" dirty="0"/>
              <a:t> owners/drivers</a:t>
            </a:r>
          </a:p>
          <a:p>
            <a:pPr lvl="1"/>
            <a:r>
              <a:rPr lang="en-US" dirty="0"/>
              <a:t>Cooks</a:t>
            </a:r>
          </a:p>
          <a:p>
            <a:pPr lvl="1"/>
            <a:r>
              <a:rPr lang="en-US" dirty="0"/>
              <a:t>Medics</a:t>
            </a:r>
          </a:p>
          <a:p>
            <a:pPr lvl="1"/>
            <a:r>
              <a:rPr lang="en-US" dirty="0"/>
              <a:t>Mechanics </a:t>
            </a:r>
          </a:p>
          <a:p>
            <a:pPr lvl="1"/>
            <a:r>
              <a:rPr lang="en-US" dirty="0"/>
              <a:t>Photographers</a:t>
            </a:r>
          </a:p>
          <a:p>
            <a:pPr lvl="1"/>
            <a:r>
              <a:rPr lang="en-US" dirty="0"/>
              <a:t>Videographers</a:t>
            </a:r>
          </a:p>
          <a:p>
            <a:r>
              <a:rPr lang="en-US" dirty="0"/>
              <a:t>Broome area public</a:t>
            </a:r>
          </a:p>
          <a:p>
            <a:pPr lvl="1"/>
            <a:r>
              <a:rPr lang="en-US" dirty="0"/>
              <a:t>Via the BBO</a:t>
            </a:r>
          </a:p>
          <a:p>
            <a:pPr lvl="1"/>
            <a:r>
              <a:rPr lang="en-US" dirty="0"/>
              <a:t>Earlier volunteers – many repeat offenders, some have brought friends</a:t>
            </a:r>
          </a:p>
          <a:p>
            <a:pPr lvl="1"/>
            <a:r>
              <a:rPr lang="en-US" dirty="0"/>
              <a:t>Newspaper ads</a:t>
            </a:r>
          </a:p>
          <a:p>
            <a:pPr lvl="1"/>
            <a:r>
              <a:rPr lang="en-US" dirty="0"/>
              <a:t>Aboriginal tribes/rangers</a:t>
            </a:r>
          </a:p>
          <a:p>
            <a:pPr lvl="1"/>
            <a:r>
              <a:rPr lang="en-US" dirty="0"/>
              <a:t>Cattle station</a:t>
            </a:r>
          </a:p>
          <a:p>
            <a:pPr lvl="1"/>
            <a:r>
              <a:rPr lang="en-US" dirty="0"/>
              <a:t>Local Government</a:t>
            </a:r>
          </a:p>
          <a:p>
            <a:pPr lvl="1"/>
            <a:r>
              <a:rPr lang="en-US" dirty="0"/>
              <a:t>Community outreach (talks, conferences, involvement in events)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468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2718"/>
            <a:ext cx="7540090" cy="1400530"/>
          </a:xfrm>
        </p:spPr>
        <p:txBody>
          <a:bodyPr/>
          <a:lstStyle/>
          <a:p>
            <a:r>
              <a:rPr lang="en-US" dirty="0"/>
              <a:t>Massive, huge bonus was….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Lots and lots of repeat people.</a:t>
            </a:r>
          </a:p>
          <a:p>
            <a:pPr lvl="1"/>
            <a:r>
              <a:rPr lang="en-US" dirty="0"/>
              <a:t>Kept things moving smoothly with little down time</a:t>
            </a:r>
          </a:p>
          <a:p>
            <a:pPr lvl="1"/>
            <a:r>
              <a:rPr lang="en-US" dirty="0"/>
              <a:t>Consistent data </a:t>
            </a:r>
            <a:r>
              <a:rPr lang="en-US" dirty="0" err="1"/>
              <a:t>etc</a:t>
            </a:r>
            <a:r>
              <a:rPr lang="en-US" dirty="0"/>
              <a:t> over the last 20 years.</a:t>
            </a:r>
          </a:p>
          <a:p>
            <a:pPr lvl="1"/>
            <a:endParaRPr lang="en-US" dirty="0"/>
          </a:p>
          <a:p>
            <a:r>
              <a:rPr lang="en-US" dirty="0"/>
              <a:t>And an important note – the skills and capabilities of these folks varied greatly, from experts to, well, not.  But everyone who was willing to help out contributed.  </a:t>
            </a:r>
          </a:p>
        </p:txBody>
      </p:sp>
    </p:spTree>
    <p:extLst>
      <p:ext uri="{BB962C8B-B14F-4D97-AF65-F5344CB8AC3E}">
        <p14:creationId xmlns:p14="http://schemas.microsoft.com/office/powerpoint/2010/main" val="4288454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Citizen Science?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Scientific research conducted in whole or in part by amateur scientists</a:t>
            </a:r>
          </a:p>
          <a:p>
            <a:r>
              <a:rPr lang="en-US" dirty="0"/>
              <a:t>Public participation in scientific research</a:t>
            </a:r>
          </a:p>
          <a:p>
            <a:r>
              <a:rPr lang="en-US" dirty="0"/>
              <a:t>Anyone can do it!</a:t>
            </a:r>
          </a:p>
        </p:txBody>
      </p:sp>
    </p:spTree>
    <p:extLst>
      <p:ext uri="{BB962C8B-B14F-4D97-AF65-F5344CB8AC3E}">
        <p14:creationId xmlns:p14="http://schemas.microsoft.com/office/powerpoint/2010/main" val="32298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82" y="152400"/>
            <a:ext cx="8278290" cy="1452282"/>
          </a:xfrm>
        </p:spPr>
        <p:txBody>
          <a:bodyPr/>
          <a:lstStyle/>
          <a:p>
            <a:r>
              <a:rPr lang="en-US" dirty="0"/>
              <a:t>How did we get these numbers consistently and over time?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Well, I’ll leave that for the end….</a:t>
            </a:r>
          </a:p>
        </p:txBody>
      </p:sp>
    </p:spTree>
    <p:extLst>
      <p:ext uri="{BB962C8B-B14F-4D97-AF65-F5344CB8AC3E}">
        <p14:creationId xmlns:p14="http://schemas.microsoft.com/office/powerpoint/2010/main" val="622414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973490" cy="2366682"/>
          </a:xfrm>
        </p:spPr>
        <p:txBody>
          <a:bodyPr/>
          <a:lstStyle/>
          <a:p>
            <a:pPr algn="ctr"/>
            <a:r>
              <a:rPr lang="en-US" dirty="0"/>
              <a:t>So.. What do we do?</a:t>
            </a:r>
            <a:br>
              <a:rPr lang="en-US" dirty="0"/>
            </a:br>
            <a:r>
              <a:rPr lang="en-US" dirty="0"/>
              <a:t>(science and volunteer tasks)</a:t>
            </a:r>
          </a:p>
        </p:txBody>
      </p:sp>
    </p:spTree>
    <p:extLst>
      <p:ext uri="{BB962C8B-B14F-4D97-AF65-F5344CB8AC3E}">
        <p14:creationId xmlns:p14="http://schemas.microsoft.com/office/powerpoint/2010/main" val="3979387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Hustle funding, equipment, and people.</a:t>
            </a:r>
          </a:p>
          <a:p>
            <a:pPr lvl="1"/>
            <a:r>
              <a:rPr lang="en-US" dirty="0"/>
              <a:t>Heavily reliant on volunteers and in-kind donations (</a:t>
            </a:r>
            <a:r>
              <a:rPr lang="en-US" dirty="0" err="1"/>
              <a:t>ie</a:t>
            </a:r>
            <a:r>
              <a:rPr lang="en-US" dirty="0"/>
              <a:t>, the use of hovercraft)</a:t>
            </a:r>
          </a:p>
          <a:p>
            <a:r>
              <a:rPr lang="en-US" dirty="0"/>
              <a:t>Prepare for sampling</a:t>
            </a:r>
          </a:p>
          <a:p>
            <a:pPr lvl="1"/>
            <a:r>
              <a:rPr lang="en-US" dirty="0"/>
              <a:t>Plan the expedition</a:t>
            </a:r>
          </a:p>
          <a:p>
            <a:pPr lvl="1"/>
            <a:r>
              <a:rPr lang="en-US" dirty="0"/>
              <a:t>Generate a sampling grid and maps for every field team.</a:t>
            </a:r>
          </a:p>
          <a:p>
            <a:r>
              <a:rPr lang="en-US" dirty="0"/>
              <a:t>Volunteer training</a:t>
            </a:r>
          </a:p>
          <a:p>
            <a:r>
              <a:rPr lang="en-US" dirty="0"/>
              <a:t>Coordinate with videographers, town events, mini-conferences, etc.</a:t>
            </a:r>
          </a:p>
        </p:txBody>
      </p:sp>
    </p:spTree>
    <p:extLst>
      <p:ext uri="{BB962C8B-B14F-4D97-AF65-F5344CB8AC3E}">
        <p14:creationId xmlns:p14="http://schemas.microsoft.com/office/powerpoint/2010/main" val="1399185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55700"/>
          </a:xfrm>
        </p:spPr>
        <p:txBody>
          <a:bodyPr/>
          <a:lstStyle/>
          <a:p>
            <a:pPr algn="ctr"/>
            <a:r>
              <a:rPr lang="en-US" altLang="en-US" dirty="0"/>
              <a:t>Training session</a:t>
            </a:r>
            <a:endParaRPr lang="en-US" altLang="en-US" sz="2400" dirty="0"/>
          </a:p>
        </p:txBody>
      </p:sp>
      <p:pic>
        <p:nvPicPr>
          <p:cNvPr id="113667" name="Picture 3" descr="learn_to_sampl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39000" y="6555601"/>
            <a:ext cx="14478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Photo: Bob Hickey</a:t>
            </a:r>
          </a:p>
        </p:txBody>
      </p:sp>
    </p:spTree>
    <p:extLst>
      <p:ext uri="{BB962C8B-B14F-4D97-AF65-F5344CB8AC3E}">
        <p14:creationId xmlns:p14="http://schemas.microsoft.com/office/powerpoint/2010/main" val="1486512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:\research\Roebuck\2002\graphics\sample_p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4895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5715000" y="1981200"/>
            <a:ext cx="3200400" cy="362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Three datasets: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en-US"/>
              <a:t>200m North (blue)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en-US"/>
              <a:t>400m South (green)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en-US"/>
              <a:t>1997 data (red)</a:t>
            </a:r>
          </a:p>
          <a:p>
            <a:pPr algn="l">
              <a:spcBef>
                <a:spcPct val="50000"/>
              </a:spcBef>
            </a:pPr>
            <a:r>
              <a:rPr lang="en-US" altLang="en-US" sz="2000" i="0"/>
              <a:t>(unique row/column ID and UTM Northing/Easting generated for each point)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endParaRPr lang="en-US" altLang="en-US" sz="2000" i="0"/>
          </a:p>
        </p:txBody>
      </p:sp>
    </p:spTree>
    <p:extLst>
      <p:ext uri="{BB962C8B-B14F-4D97-AF65-F5344CB8AC3E}">
        <p14:creationId xmlns:p14="http://schemas.microsoft.com/office/powerpoint/2010/main" val="3940658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3962400" cy="838200"/>
          </a:xfrm>
        </p:spPr>
        <p:txBody>
          <a:bodyPr/>
          <a:lstStyle/>
          <a:p>
            <a:r>
              <a:rPr lang="en-US" altLang="en-US" dirty="0"/>
              <a:t>Sampling map 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4800600" y="398463"/>
            <a:ext cx="36576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Note:  each map also came with a set of labels and GPS coordinates.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I’ve made hundreds of these over the years…. </a:t>
            </a:r>
          </a:p>
        </p:txBody>
      </p:sp>
      <p:pic>
        <p:nvPicPr>
          <p:cNvPr id="84999" name="Picture 7" descr="D:\research\Roebuck\2002\graphics\daily sampling maps\sampling_field_map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7588"/>
            <a:ext cx="8458200" cy="457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643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3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6477000" cy="1066800"/>
          </a:xfrm>
        </p:spPr>
        <p:txBody>
          <a:bodyPr/>
          <a:lstStyle/>
          <a:p>
            <a:r>
              <a:rPr lang="en-US" altLang="en-US"/>
              <a:t>Custom field maps</a:t>
            </a:r>
          </a:p>
        </p:txBody>
      </p:sp>
      <p:pic>
        <p:nvPicPr>
          <p:cNvPr id="160772" name="Picture 4" descr="13june_glen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823913"/>
            <a:ext cx="8534400" cy="6034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970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39000" y="6555601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Ginny Chan</a:t>
            </a:r>
          </a:p>
        </p:txBody>
      </p:sp>
    </p:spTree>
    <p:extLst>
      <p:ext uri="{BB962C8B-B14F-4D97-AF65-F5344CB8AC3E}">
        <p14:creationId xmlns:p14="http://schemas.microsoft.com/office/powerpoint/2010/main" val="1206601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283075" cy="1143000"/>
          </a:xfrm>
        </p:spPr>
        <p:txBody>
          <a:bodyPr/>
          <a:lstStyle/>
          <a:p>
            <a:r>
              <a:rPr lang="en-US" altLang="en-US" dirty="0"/>
              <a:t>Sampling</a:t>
            </a:r>
          </a:p>
        </p:txBody>
      </p:sp>
      <p:pic>
        <p:nvPicPr>
          <p:cNvPr id="115715" name="Picture 3" descr="me_sampl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56" y="14748"/>
            <a:ext cx="5187950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7" name="Picture 5" descr="sampling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2813"/>
            <a:ext cx="4740275" cy="339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0" y="3452812"/>
            <a:ext cx="4540249" cy="34051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34200" y="6400800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Marc </a:t>
            </a:r>
            <a:r>
              <a:rPr lang="en-US" sz="1200" dirty="0" err="1">
                <a:solidFill>
                  <a:schemeClr val="bg1"/>
                </a:solidFill>
              </a:rPr>
              <a:t>Lavaleye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17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5891" name="Picture 3" descr="DSCF089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34200" y="6400800"/>
            <a:ext cx="14478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Bob Hickey</a:t>
            </a:r>
          </a:p>
        </p:txBody>
      </p:sp>
    </p:spTree>
    <p:extLst>
      <p:ext uri="{BB962C8B-B14F-4D97-AF65-F5344CB8AC3E}">
        <p14:creationId xmlns:p14="http://schemas.microsoft.com/office/powerpoint/2010/main" val="3285748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it?  Isn’t it harder with less trained people?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Manpower (and/or </a:t>
            </a:r>
            <a:r>
              <a:rPr lang="en-US" dirty="0" err="1"/>
              <a:t>womenpower</a:t>
            </a:r>
            <a:r>
              <a:rPr lang="en-US" dirty="0"/>
              <a:t>)!  </a:t>
            </a:r>
          </a:p>
          <a:p>
            <a:pPr lvl="1"/>
            <a:r>
              <a:rPr lang="en-US" dirty="0"/>
              <a:t>Sometimes, you just need more people to do the work.</a:t>
            </a:r>
          </a:p>
          <a:p>
            <a:pPr lvl="1"/>
            <a:r>
              <a:rPr lang="en-US" dirty="0" err="1"/>
              <a:t>Larger+complex</a:t>
            </a:r>
            <a:r>
              <a:rPr lang="en-US" dirty="0"/>
              <a:t> = more different people with more different skills required</a:t>
            </a:r>
          </a:p>
          <a:p>
            <a:r>
              <a:rPr lang="en-US" dirty="0"/>
              <a:t>Education and involvement.  </a:t>
            </a:r>
          </a:p>
          <a:p>
            <a:pPr lvl="1"/>
            <a:r>
              <a:rPr lang="en-US" dirty="0"/>
              <a:t>The more people that are involved, the more that folks learn.</a:t>
            </a:r>
          </a:p>
          <a:p>
            <a:pPr lvl="1"/>
            <a:r>
              <a:rPr lang="en-US" dirty="0"/>
              <a:t>The more, the greater the secondary impacts (rock in pond analogy)</a:t>
            </a:r>
          </a:p>
          <a:p>
            <a:pPr lvl="1"/>
            <a:r>
              <a:rPr lang="en-US" dirty="0"/>
              <a:t>It’s fun to be involved in these larger projects.</a:t>
            </a:r>
          </a:p>
        </p:txBody>
      </p:sp>
    </p:spTree>
    <p:extLst>
      <p:ext uri="{BB962C8B-B14F-4D97-AF65-F5344CB8AC3E}">
        <p14:creationId xmlns:p14="http://schemas.microsoft.com/office/powerpoint/2010/main" val="2870084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71600"/>
            <a:ext cx="9080245" cy="5486400"/>
          </a:xfrm>
        </p:spPr>
      </p:pic>
      <p:sp>
        <p:nvSpPr>
          <p:cNvPr id="5" name="Rectangle 4"/>
          <p:cNvSpPr/>
          <p:nvPr/>
        </p:nvSpPr>
        <p:spPr>
          <a:xfrm>
            <a:off x="6934200" y="6400800"/>
            <a:ext cx="17022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Angela </a:t>
            </a:r>
            <a:r>
              <a:rPr lang="en-US" sz="1200" dirty="0" err="1">
                <a:solidFill>
                  <a:schemeClr val="bg1"/>
                </a:solidFill>
              </a:rPr>
              <a:t>Rossen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9272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C79239-96A5-FE48-8890-C6E9E8EA293A}" type="slidenum">
              <a:rPr lang="en-US" smtClean="0">
                <a:solidFill>
                  <a:srgbClr val="10207C"/>
                </a:solidFill>
              </a:rPr>
              <a:pPr/>
              <a:t>31</a:t>
            </a:fld>
            <a:endParaRPr lang="en-US">
              <a:solidFill>
                <a:srgbClr val="10207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6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424544"/>
            <a:ext cx="4577941" cy="3433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49" y="0"/>
            <a:ext cx="4560117" cy="342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61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5105400" cy="1384300"/>
          </a:xfrm>
        </p:spPr>
        <p:txBody>
          <a:bodyPr/>
          <a:lstStyle/>
          <a:p>
            <a:r>
              <a:rPr lang="en-US" altLang="en-US"/>
              <a:t>The end of the day</a:t>
            </a:r>
          </a:p>
        </p:txBody>
      </p:sp>
      <p:pic>
        <p:nvPicPr>
          <p:cNvPr id="130052" name="Picture 4" descr="ora_suzanne_mat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0263"/>
            <a:ext cx="5257800" cy="348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76" y="692150"/>
            <a:ext cx="4863041" cy="36472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0869" y="762000"/>
            <a:ext cx="21098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Yvonne Winchcombe</a:t>
            </a:r>
          </a:p>
        </p:txBody>
      </p:sp>
      <p:sp>
        <p:nvSpPr>
          <p:cNvPr id="6" name="Rectangle 5"/>
          <p:cNvSpPr/>
          <p:nvPr/>
        </p:nvSpPr>
        <p:spPr>
          <a:xfrm>
            <a:off x="5327072" y="6581001"/>
            <a:ext cx="14478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Bob Hickey</a:t>
            </a:r>
          </a:p>
        </p:txBody>
      </p:sp>
    </p:spTree>
    <p:extLst>
      <p:ext uri="{BB962C8B-B14F-4D97-AF65-F5344CB8AC3E}">
        <p14:creationId xmlns:p14="http://schemas.microsoft.com/office/powerpoint/2010/main" val="2182628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see out there?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41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3794" cy="6835346"/>
          </a:xfrm>
        </p:spPr>
      </p:pic>
      <p:sp>
        <p:nvSpPr>
          <p:cNvPr id="5" name="Rectangle 4"/>
          <p:cNvSpPr/>
          <p:nvPr/>
        </p:nvSpPr>
        <p:spPr>
          <a:xfrm>
            <a:off x="6934200" y="6400800"/>
            <a:ext cx="14478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Bob Hickey</a:t>
            </a:r>
          </a:p>
        </p:txBody>
      </p:sp>
    </p:spTree>
    <p:extLst>
      <p:ext uri="{BB962C8B-B14F-4D97-AF65-F5344CB8AC3E}">
        <p14:creationId xmlns:p14="http://schemas.microsoft.com/office/powerpoint/2010/main" val="3757466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442"/>
            <a:ext cx="5105400" cy="6807201"/>
          </a:xfrm>
        </p:spPr>
      </p:pic>
      <p:sp>
        <p:nvSpPr>
          <p:cNvPr id="5" name="Rectangle 4"/>
          <p:cNvSpPr/>
          <p:nvPr/>
        </p:nvSpPr>
        <p:spPr>
          <a:xfrm>
            <a:off x="7239000" y="6555601"/>
            <a:ext cx="15243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Fintan Angel</a:t>
            </a:r>
          </a:p>
        </p:txBody>
      </p:sp>
    </p:spTree>
    <p:extLst>
      <p:ext uri="{BB962C8B-B14F-4D97-AF65-F5344CB8AC3E}">
        <p14:creationId xmlns:p14="http://schemas.microsoft.com/office/powerpoint/2010/main" val="2621749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1200" cy="6096000"/>
          </a:xfrm>
        </p:spPr>
      </p:pic>
      <p:sp>
        <p:nvSpPr>
          <p:cNvPr id="5" name="Rectangle 4"/>
          <p:cNvSpPr/>
          <p:nvPr/>
        </p:nvSpPr>
        <p:spPr>
          <a:xfrm>
            <a:off x="7239000" y="6555601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Ginny Chan</a:t>
            </a:r>
          </a:p>
        </p:txBody>
      </p:sp>
    </p:spTree>
    <p:extLst>
      <p:ext uri="{BB962C8B-B14F-4D97-AF65-F5344CB8AC3E}">
        <p14:creationId xmlns:p14="http://schemas.microsoft.com/office/powerpoint/2010/main" val="3709915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" y="12384"/>
            <a:ext cx="9129584" cy="6845616"/>
          </a:xfrm>
        </p:spPr>
      </p:pic>
      <p:sp>
        <p:nvSpPr>
          <p:cNvPr id="5" name="Rectangle 4"/>
          <p:cNvSpPr/>
          <p:nvPr/>
        </p:nvSpPr>
        <p:spPr>
          <a:xfrm>
            <a:off x="6934200" y="6400800"/>
            <a:ext cx="21371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Loran </a:t>
            </a:r>
            <a:r>
              <a:rPr lang="en-US" sz="1200" dirty="0" err="1">
                <a:solidFill>
                  <a:schemeClr val="bg1"/>
                </a:solidFill>
              </a:rPr>
              <a:t>Kleine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Schaars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45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42"/>
            <a:ext cx="9144000" cy="6856426"/>
          </a:xfrm>
        </p:spPr>
      </p:pic>
      <p:sp>
        <p:nvSpPr>
          <p:cNvPr id="5" name="Rectangle 4"/>
          <p:cNvSpPr/>
          <p:nvPr/>
        </p:nvSpPr>
        <p:spPr>
          <a:xfrm>
            <a:off x="6934200" y="6400800"/>
            <a:ext cx="21371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Loran </a:t>
            </a:r>
            <a:r>
              <a:rPr lang="en-US" sz="1200" dirty="0" err="1">
                <a:solidFill>
                  <a:schemeClr val="bg1"/>
                </a:solidFill>
              </a:rPr>
              <a:t>Kleine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Schaars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87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0835" name="Picture 3" descr="IMG_043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8305800" y="6248400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Jan</a:t>
            </a:r>
          </a:p>
        </p:txBody>
      </p:sp>
    </p:spTree>
    <p:extLst>
      <p:ext uri="{BB962C8B-B14F-4D97-AF65-F5344CB8AC3E}">
        <p14:creationId xmlns:p14="http://schemas.microsoft.com/office/powerpoint/2010/main" val="3992313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Mapping and evaluating the habitat of migratory wading birds in NW Australia.</a:t>
            </a:r>
          </a:p>
        </p:txBody>
      </p:sp>
    </p:spTree>
    <p:extLst>
      <p:ext uri="{BB962C8B-B14F-4D97-AF65-F5344CB8AC3E}">
        <p14:creationId xmlns:p14="http://schemas.microsoft.com/office/powerpoint/2010/main" val="4476889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" y="762000"/>
            <a:ext cx="9141200" cy="6096000"/>
          </a:xfrm>
        </p:spPr>
      </p:pic>
      <p:sp>
        <p:nvSpPr>
          <p:cNvPr id="5" name="Rectangle 4"/>
          <p:cNvSpPr/>
          <p:nvPr/>
        </p:nvSpPr>
        <p:spPr>
          <a:xfrm>
            <a:off x="7239000" y="6555601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Ginny Chan</a:t>
            </a:r>
          </a:p>
        </p:txBody>
      </p:sp>
    </p:spTree>
    <p:extLst>
      <p:ext uri="{BB962C8B-B14F-4D97-AF65-F5344CB8AC3E}">
        <p14:creationId xmlns:p14="http://schemas.microsoft.com/office/powerpoint/2010/main" val="26215746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883" name="Picture 3" descr="DSC_01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054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6537325" y="6280150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Eelke</a:t>
            </a:r>
          </a:p>
        </p:txBody>
      </p:sp>
    </p:spTree>
    <p:extLst>
      <p:ext uri="{BB962C8B-B14F-4D97-AF65-F5344CB8AC3E}">
        <p14:creationId xmlns:p14="http://schemas.microsoft.com/office/powerpoint/2010/main" val="1122318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6934200" y="6400800"/>
            <a:ext cx="21098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Yvonne Winchcombe</a:t>
            </a:r>
          </a:p>
        </p:txBody>
      </p:sp>
    </p:spTree>
    <p:extLst>
      <p:ext uri="{BB962C8B-B14F-4D97-AF65-F5344CB8AC3E}">
        <p14:creationId xmlns:p14="http://schemas.microsoft.com/office/powerpoint/2010/main" val="22863239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" y="57766"/>
            <a:ext cx="9055443" cy="6777580"/>
          </a:xfrm>
        </p:spPr>
      </p:pic>
    </p:spTree>
    <p:extLst>
      <p:ext uri="{BB962C8B-B14F-4D97-AF65-F5344CB8AC3E}">
        <p14:creationId xmlns:p14="http://schemas.microsoft.com/office/powerpoint/2010/main" val="24791971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47754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2000"/>
            <a:ext cx="9143999" cy="6096000"/>
          </a:xfrm>
        </p:spPr>
      </p:pic>
      <p:sp>
        <p:nvSpPr>
          <p:cNvPr id="3" name="Rectangle 2"/>
          <p:cNvSpPr/>
          <p:nvPr/>
        </p:nvSpPr>
        <p:spPr>
          <a:xfrm>
            <a:off x="7239000" y="6555601"/>
            <a:ext cx="17022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Angela </a:t>
            </a:r>
            <a:r>
              <a:rPr lang="en-US" sz="1200" dirty="0" err="1">
                <a:solidFill>
                  <a:schemeClr val="bg1"/>
                </a:solidFill>
              </a:rPr>
              <a:t>Rossen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6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" y="2088"/>
            <a:ext cx="9137822" cy="6851793"/>
          </a:xfrm>
        </p:spPr>
      </p:pic>
      <p:sp>
        <p:nvSpPr>
          <p:cNvPr id="5" name="Rectangle 4"/>
          <p:cNvSpPr/>
          <p:nvPr/>
        </p:nvSpPr>
        <p:spPr>
          <a:xfrm>
            <a:off x="7239000" y="6555601"/>
            <a:ext cx="15504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Chris Glasby</a:t>
            </a:r>
          </a:p>
        </p:txBody>
      </p:sp>
    </p:spTree>
    <p:extLst>
      <p:ext uri="{BB962C8B-B14F-4D97-AF65-F5344CB8AC3E}">
        <p14:creationId xmlns:p14="http://schemas.microsoft.com/office/powerpoint/2010/main" val="828150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" y="76200"/>
            <a:ext cx="9146100" cy="6858000"/>
          </a:xfrm>
        </p:spPr>
      </p:pic>
      <p:sp>
        <p:nvSpPr>
          <p:cNvPr id="5" name="Rectangle 4"/>
          <p:cNvSpPr/>
          <p:nvPr/>
        </p:nvSpPr>
        <p:spPr>
          <a:xfrm>
            <a:off x="7239000" y="6555601"/>
            <a:ext cx="15504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Photo: Chris Glasby</a:t>
            </a:r>
          </a:p>
        </p:txBody>
      </p:sp>
    </p:spTree>
    <p:extLst>
      <p:ext uri="{BB962C8B-B14F-4D97-AF65-F5344CB8AC3E}">
        <p14:creationId xmlns:p14="http://schemas.microsoft.com/office/powerpoint/2010/main" val="3770132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Back to the BBO for: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Sorting</a:t>
            </a:r>
          </a:p>
          <a:p>
            <a:r>
              <a:rPr lang="en-US" altLang="en-US"/>
              <a:t>ID</a:t>
            </a:r>
          </a:p>
          <a:p>
            <a:r>
              <a:rPr lang="en-US" altLang="en-US"/>
              <a:t>Database entry (both field data and species ID data)</a:t>
            </a:r>
          </a:p>
          <a:p>
            <a:r>
              <a:rPr lang="en-US" altLang="en-US"/>
              <a:t>Mapping</a:t>
            </a:r>
          </a:p>
          <a:p>
            <a:r>
              <a:rPr lang="en-US" altLang="en-US"/>
              <a:t>Preliminary analysis</a:t>
            </a:r>
          </a:p>
          <a:p>
            <a:r>
              <a:rPr lang="en-US" altLang="en-US"/>
              <a:t>Preliminary report.</a:t>
            </a:r>
          </a:p>
        </p:txBody>
      </p:sp>
    </p:spTree>
    <p:extLst>
      <p:ext uri="{BB962C8B-B14F-4D97-AF65-F5344CB8AC3E}">
        <p14:creationId xmlns:p14="http://schemas.microsoft.com/office/powerpoint/2010/main" val="26724641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23" name="Picture 3" descr="Roebim06 03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6765925" y="6584950"/>
            <a:ext cx="9731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Theunis</a:t>
            </a:r>
          </a:p>
        </p:txBody>
      </p:sp>
    </p:spTree>
    <p:extLst>
      <p:ext uri="{BB962C8B-B14F-4D97-AF65-F5344CB8AC3E}">
        <p14:creationId xmlns:p14="http://schemas.microsoft.com/office/powerpoint/2010/main" val="897749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Oz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0800"/>
            <a:ext cx="78486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5297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0"/>
            <a:ext cx="6553200" cy="3686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3"/>
          <a:stretch/>
        </p:blipFill>
        <p:spPr>
          <a:xfrm>
            <a:off x="382564" y="3403971"/>
            <a:ext cx="6627836" cy="3454029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315200" y="6477000"/>
            <a:ext cx="17143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altLang="en-US" sz="1200" dirty="0">
                <a:solidFill>
                  <a:prstClr val="white"/>
                </a:solidFill>
                <a:latin typeface="Times New Roman" panose="02020603050405020304" pitchFamily="18" charset="0"/>
              </a:rPr>
              <a:t>Photos: Theunis Piersma</a:t>
            </a:r>
          </a:p>
        </p:txBody>
      </p:sp>
    </p:spTree>
    <p:extLst>
      <p:ext uri="{BB962C8B-B14F-4D97-AF65-F5344CB8AC3E}">
        <p14:creationId xmlns:p14="http://schemas.microsoft.com/office/powerpoint/2010/main" val="38848037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 descr="D:\Photo_archives\2002\sroebim02\shirley and loiset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46373" y="60060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959345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219200"/>
            <a:ext cx="7772400" cy="1143000"/>
          </a:xfrm>
        </p:spPr>
        <p:txBody>
          <a:bodyPr/>
          <a:lstStyle/>
          <a:p>
            <a:r>
              <a:rPr lang="en-US" altLang="en-US"/>
              <a:t>Daily </a:t>
            </a:r>
            <a:br>
              <a:rPr lang="en-US" altLang="en-US"/>
            </a:br>
            <a:r>
              <a:rPr lang="en-US" altLang="en-US"/>
              <a:t>progress </a:t>
            </a:r>
            <a:br>
              <a:rPr lang="en-US" altLang="en-US"/>
            </a:br>
            <a:r>
              <a:rPr lang="en-US" altLang="en-US"/>
              <a:t>maps</a:t>
            </a:r>
          </a:p>
        </p:txBody>
      </p:sp>
      <p:pic>
        <p:nvPicPr>
          <p:cNvPr id="94211" name="Picture 3" descr="D:\research\Roebuck\2002\graphics\sampled_23_ju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3" y="0"/>
            <a:ext cx="4935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2598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But…. How do we know what the birds are actually eating?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7623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6798" cy="6096000"/>
          </a:xfrm>
        </p:spPr>
      </p:pic>
      <p:sp>
        <p:nvSpPr>
          <p:cNvPr id="5" name="TextBox 4"/>
          <p:cNvSpPr txBox="1"/>
          <p:nvPr/>
        </p:nvSpPr>
        <p:spPr>
          <a:xfrm>
            <a:off x="228600" y="1905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Red Knot dropping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295400" y="2286000"/>
            <a:ext cx="1600200" cy="2057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086600" y="6477000"/>
            <a:ext cx="19234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Amanda </a:t>
            </a:r>
            <a:r>
              <a:rPr lang="en-US" sz="1200" dirty="0" err="1">
                <a:solidFill>
                  <a:schemeClr val="bg1"/>
                </a:solidFill>
              </a:rPr>
              <a:t>Lilleyman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1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Now for some results…..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 2016:  </a:t>
            </a:r>
          </a:p>
          <a:p>
            <a:pPr lvl="1"/>
            <a:r>
              <a:rPr lang="en-US" altLang="en-US" dirty="0"/>
              <a:t>534 sample sites at Roebuck Bay and 816 at Eighty Mile Beach over a 3 week period in October.</a:t>
            </a:r>
          </a:p>
          <a:p>
            <a:pPr lvl="1"/>
            <a:r>
              <a:rPr lang="en-US" altLang="en-US" dirty="0" err="1"/>
              <a:t>ID’d</a:t>
            </a:r>
            <a:r>
              <a:rPr lang="en-US" altLang="en-US" dirty="0"/>
              <a:t> and measured ~32,500 individual invertebrates.</a:t>
            </a:r>
          </a:p>
          <a:p>
            <a:pPr lvl="1"/>
            <a:r>
              <a:rPr lang="en-US" altLang="en-US" dirty="0"/>
              <a:t>New species</a:t>
            </a:r>
          </a:p>
          <a:p>
            <a:pPr lvl="1"/>
            <a:r>
              <a:rPr lang="en-US" altLang="en-US" dirty="0"/>
              <a:t>Added to an already extensive database.</a:t>
            </a:r>
          </a:p>
        </p:txBody>
      </p:sp>
    </p:spTree>
    <p:extLst>
      <p:ext uri="{BB962C8B-B14F-4D97-AF65-F5344CB8AC3E}">
        <p14:creationId xmlns:p14="http://schemas.microsoft.com/office/powerpoint/2010/main" val="39708825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4953000"/>
            <a:ext cx="3200400" cy="990600"/>
          </a:xfrm>
        </p:spPr>
        <p:txBody>
          <a:bodyPr/>
          <a:lstStyle/>
          <a:p>
            <a:r>
              <a:rPr lang="en-US" altLang="en-US" dirty="0"/>
              <a:t>Dugong</a:t>
            </a:r>
          </a:p>
          <a:p>
            <a:r>
              <a:rPr lang="en-US" altLang="en-US" dirty="0"/>
              <a:t>Hurricanes</a:t>
            </a:r>
          </a:p>
        </p:txBody>
      </p:sp>
      <p:pic>
        <p:nvPicPr>
          <p:cNvPr id="34820" name="Picture 4" descr="linear_seagrass_20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301467"/>
            <a:ext cx="4724400" cy="196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linear_seagrass_19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91"/>
            <a:ext cx="4648200" cy="193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Linear_seagrass_2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4237"/>
            <a:ext cx="4622000" cy="192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67" y="2025883"/>
            <a:ext cx="4419600" cy="256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620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4800600"/>
            <a:ext cx="5486400" cy="1905000"/>
          </a:xfrm>
        </p:spPr>
        <p:txBody>
          <a:bodyPr>
            <a:normAutofit/>
          </a:bodyPr>
          <a:lstStyle/>
          <a:p>
            <a:r>
              <a:rPr lang="en-US" altLang="en-US" dirty="0"/>
              <a:t>Site faithfulness in bivalves.  </a:t>
            </a:r>
          </a:p>
          <a:p>
            <a:r>
              <a:rPr lang="en-US" altLang="en-US" dirty="0"/>
              <a:t>Appears to be related to sediment size.</a:t>
            </a:r>
          </a:p>
          <a:p>
            <a:r>
              <a:rPr lang="en-US" altLang="en-US" dirty="0"/>
              <a:t>Sampling method issues?</a:t>
            </a:r>
          </a:p>
        </p:txBody>
      </p:sp>
      <p:pic>
        <p:nvPicPr>
          <p:cNvPr id="37892" name="Picture 4" descr="2006_17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6879"/>
            <a:ext cx="4705933" cy="195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1997_17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53"/>
            <a:ext cx="4648200" cy="200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2002_17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932" y="36177"/>
            <a:ext cx="4666667" cy="201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77" y="2156879"/>
            <a:ext cx="4391743" cy="2491321"/>
          </a:xfrm>
          <a:prstGeom prst="rect">
            <a:avLst/>
          </a:prstGeom>
        </p:spPr>
      </p:pic>
      <p:pic>
        <p:nvPicPr>
          <p:cNvPr id="1026" name="Picture 2" descr="Image result for images siliqua pulchella austral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702393"/>
            <a:ext cx="2345648" cy="215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1823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2388"/>
            <a:ext cx="3733800" cy="5486400"/>
          </a:xfrm>
        </p:spPr>
        <p:txBody>
          <a:bodyPr/>
          <a:lstStyle/>
          <a:p>
            <a:r>
              <a:rPr lang="en-US" altLang="en-US" dirty="0"/>
              <a:t>The decline of the bloody cockle.</a:t>
            </a:r>
          </a:p>
          <a:p>
            <a:r>
              <a:rPr lang="en-US" altLang="en-US" dirty="0"/>
              <a:t>Traditional food – huge piles of shells found throughout area</a:t>
            </a:r>
          </a:p>
        </p:txBody>
      </p:sp>
      <p:pic>
        <p:nvPicPr>
          <p:cNvPr id="36868" name="Picture 4" descr="2006_12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648200"/>
            <a:ext cx="4876800" cy="202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1997_12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2388"/>
            <a:ext cx="5181600" cy="223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2002_12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362200"/>
            <a:ext cx="51816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43400"/>
            <a:ext cx="4432780" cy="2514600"/>
          </a:xfrm>
          <a:prstGeom prst="rect">
            <a:avLst/>
          </a:prstGeom>
        </p:spPr>
      </p:pic>
      <p:pic>
        <p:nvPicPr>
          <p:cNvPr id="1026" name="Picture 2" descr="Image result for images anadara granos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0" y="2028172"/>
            <a:ext cx="2991180" cy="199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6213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also looked at the birds themselves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35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UCN_Globe_Flyway_v6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619972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3"/>
          <p:cNvSpPr>
            <a:spLocks noChangeArrowheads="1"/>
          </p:cNvSpPr>
          <p:nvPr/>
        </p:nvSpPr>
        <p:spPr bwMode="auto">
          <a:xfrm>
            <a:off x="3706664" y="2514596"/>
            <a:ext cx="648072" cy="648072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31"/>
          <p:cNvSpPr>
            <a:spLocks/>
          </p:cNvSpPr>
          <p:nvPr/>
        </p:nvSpPr>
        <p:spPr bwMode="auto">
          <a:xfrm>
            <a:off x="3059790" y="2783979"/>
            <a:ext cx="1011601" cy="1581180"/>
          </a:xfrm>
          <a:custGeom>
            <a:avLst/>
            <a:gdLst>
              <a:gd name="T0" fmla="*/ 0 w 576"/>
              <a:gd name="T1" fmla="*/ 2147483647 h 768"/>
              <a:gd name="T2" fmla="*/ 2147483647 w 576"/>
              <a:gd name="T3" fmla="*/ 2147483647 h 768"/>
              <a:gd name="T4" fmla="*/ 2147483647 w 576"/>
              <a:gd name="T5" fmla="*/ 0 h 768"/>
              <a:gd name="T6" fmla="*/ 0 60000 65536"/>
              <a:gd name="T7" fmla="*/ 0 60000 65536"/>
              <a:gd name="T8" fmla="*/ 0 60000 65536"/>
              <a:gd name="T9" fmla="*/ 0 w 576"/>
              <a:gd name="T10" fmla="*/ 0 h 768"/>
              <a:gd name="T11" fmla="*/ 576 w 576"/>
              <a:gd name="T12" fmla="*/ 768 h 768"/>
              <a:gd name="connsiteX0" fmla="*/ 0 w 11063"/>
              <a:gd name="connsiteY0" fmla="*/ 12969 h 12969"/>
              <a:gd name="connsiteX1" fmla="*/ 7730 w 11063"/>
              <a:gd name="connsiteY1" fmla="*/ 6875 h 12969"/>
              <a:gd name="connsiteX2" fmla="*/ 11063 w 11063"/>
              <a:gd name="connsiteY2" fmla="*/ 0 h 12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63" h="12969">
                <a:moveTo>
                  <a:pt x="0" y="12969"/>
                </a:moveTo>
                <a:cubicBezTo>
                  <a:pt x="2500" y="12240"/>
                  <a:pt x="5886" y="9037"/>
                  <a:pt x="7730" y="6875"/>
                </a:cubicBezTo>
                <a:cubicBezTo>
                  <a:pt x="9574" y="4713"/>
                  <a:pt x="10230" y="2604"/>
                  <a:pt x="11063" y="0"/>
                </a:cubicBez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7" name="Freeform 32"/>
          <p:cNvSpPr>
            <a:spLocks/>
          </p:cNvSpPr>
          <p:nvPr/>
        </p:nvSpPr>
        <p:spPr bwMode="auto">
          <a:xfrm>
            <a:off x="3347855" y="2780831"/>
            <a:ext cx="720111" cy="2088253"/>
          </a:xfrm>
          <a:custGeom>
            <a:avLst/>
            <a:gdLst>
              <a:gd name="T0" fmla="*/ 0 w 528"/>
              <a:gd name="T1" fmla="*/ 2147483647 h 1248"/>
              <a:gd name="T2" fmla="*/ 2147483647 w 528"/>
              <a:gd name="T3" fmla="*/ 2147483647 h 1248"/>
              <a:gd name="T4" fmla="*/ 2147483647 w 528"/>
              <a:gd name="T5" fmla="*/ 0 h 1248"/>
              <a:gd name="T6" fmla="*/ 0 60000 65536"/>
              <a:gd name="T7" fmla="*/ 0 60000 65536"/>
              <a:gd name="T8" fmla="*/ 0 60000 65536"/>
              <a:gd name="T9" fmla="*/ 0 w 528"/>
              <a:gd name="T10" fmla="*/ 0 h 1248"/>
              <a:gd name="T11" fmla="*/ 528 w 528"/>
              <a:gd name="T12" fmla="*/ 1248 h 1248"/>
              <a:gd name="connsiteX0" fmla="*/ 0 w 8930"/>
              <a:gd name="connsiteY0" fmla="*/ 9819 h 9819"/>
              <a:gd name="connsiteX1" fmla="*/ 6203 w 8930"/>
              <a:gd name="connsiteY1" fmla="*/ 5385 h 9819"/>
              <a:gd name="connsiteX2" fmla="*/ 8930 w 8930"/>
              <a:gd name="connsiteY2" fmla="*/ 0 h 9819"/>
              <a:gd name="connsiteX0" fmla="*/ 196 w 10196"/>
              <a:gd name="connsiteY0" fmla="*/ 10000 h 10383"/>
              <a:gd name="connsiteX1" fmla="*/ 1158 w 10196"/>
              <a:gd name="connsiteY1" fmla="*/ 9630 h 10383"/>
              <a:gd name="connsiteX2" fmla="*/ 7142 w 10196"/>
              <a:gd name="connsiteY2" fmla="*/ 5484 h 10383"/>
              <a:gd name="connsiteX3" fmla="*/ 10196 w 10196"/>
              <a:gd name="connsiteY3" fmla="*/ 0 h 10383"/>
              <a:gd name="connsiteX0" fmla="*/ 5006 w 9234"/>
              <a:gd name="connsiteY0" fmla="*/ 11481 h 11481"/>
              <a:gd name="connsiteX1" fmla="*/ 196 w 9234"/>
              <a:gd name="connsiteY1" fmla="*/ 9630 h 11481"/>
              <a:gd name="connsiteX2" fmla="*/ 6180 w 9234"/>
              <a:gd name="connsiteY2" fmla="*/ 5484 h 11481"/>
              <a:gd name="connsiteX3" fmla="*/ 9234 w 9234"/>
              <a:gd name="connsiteY3" fmla="*/ 0 h 11481"/>
              <a:gd name="connsiteX0" fmla="*/ 211 w 4790"/>
              <a:gd name="connsiteY0" fmla="*/ 10000 h 10000"/>
              <a:gd name="connsiteX1" fmla="*/ 212 w 4790"/>
              <a:gd name="connsiteY1" fmla="*/ 7743 h 10000"/>
              <a:gd name="connsiteX2" fmla="*/ 1483 w 4790"/>
              <a:gd name="connsiteY2" fmla="*/ 4777 h 10000"/>
              <a:gd name="connsiteX3" fmla="*/ 4790 w 4790"/>
              <a:gd name="connsiteY3" fmla="*/ 0 h 10000"/>
              <a:gd name="connsiteX0" fmla="*/ 0 w 18258"/>
              <a:gd name="connsiteY0" fmla="*/ 9677 h 9677"/>
              <a:gd name="connsiteX1" fmla="*/ 8701 w 18258"/>
              <a:gd name="connsiteY1" fmla="*/ 7743 h 9677"/>
              <a:gd name="connsiteX2" fmla="*/ 11354 w 18258"/>
              <a:gd name="connsiteY2" fmla="*/ 4777 h 9677"/>
              <a:gd name="connsiteX3" fmla="*/ 18258 w 18258"/>
              <a:gd name="connsiteY3" fmla="*/ 0 h 9677"/>
              <a:gd name="connsiteX0" fmla="*/ 0 w 10000"/>
              <a:gd name="connsiteY0" fmla="*/ 10000 h 10000"/>
              <a:gd name="connsiteX1" fmla="*/ 3574 w 10000"/>
              <a:gd name="connsiteY1" fmla="*/ 8001 h 10000"/>
              <a:gd name="connsiteX2" fmla="*/ 6219 w 10000"/>
              <a:gd name="connsiteY2" fmla="*/ 4936 h 10000"/>
              <a:gd name="connsiteX3" fmla="*/ 10000 w 10000"/>
              <a:gd name="connsiteY3" fmla="*/ 0 h 10000"/>
              <a:gd name="connsiteX0" fmla="*/ 0 w 11913"/>
              <a:gd name="connsiteY0" fmla="*/ 9662 h 9662"/>
              <a:gd name="connsiteX1" fmla="*/ 3574 w 11913"/>
              <a:gd name="connsiteY1" fmla="*/ 7663 h 9662"/>
              <a:gd name="connsiteX2" fmla="*/ 6219 w 11913"/>
              <a:gd name="connsiteY2" fmla="*/ 4598 h 9662"/>
              <a:gd name="connsiteX3" fmla="*/ 11913 w 11913"/>
              <a:gd name="connsiteY3" fmla="*/ 0 h 9662"/>
              <a:gd name="connsiteX0" fmla="*/ 0 w 10000"/>
              <a:gd name="connsiteY0" fmla="*/ 10000 h 10000"/>
              <a:gd name="connsiteX1" fmla="*/ 3000 w 10000"/>
              <a:gd name="connsiteY1" fmla="*/ 7931 h 10000"/>
              <a:gd name="connsiteX2" fmla="*/ 6000 w 10000"/>
              <a:gd name="connsiteY2" fmla="*/ 4828 h 10000"/>
              <a:gd name="connsiteX3" fmla="*/ 10000 w 10000"/>
              <a:gd name="connsiteY3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26" y="9995"/>
                  <a:pt x="2000" y="8793"/>
                  <a:pt x="3000" y="7931"/>
                </a:cubicBezTo>
                <a:cubicBezTo>
                  <a:pt x="4000" y="7069"/>
                  <a:pt x="4834" y="6150"/>
                  <a:pt x="6000" y="4828"/>
                </a:cubicBezTo>
                <a:cubicBezTo>
                  <a:pt x="7167" y="3506"/>
                  <a:pt x="9470" y="852"/>
                  <a:pt x="10000" y="0"/>
                </a:cubicBez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8" name="Freeform 34"/>
          <p:cNvSpPr>
            <a:spLocks/>
          </p:cNvSpPr>
          <p:nvPr/>
        </p:nvSpPr>
        <p:spPr bwMode="auto">
          <a:xfrm>
            <a:off x="3795253" y="2707778"/>
            <a:ext cx="344704" cy="2665461"/>
          </a:xfrm>
          <a:custGeom>
            <a:avLst/>
            <a:gdLst>
              <a:gd name="T0" fmla="*/ 0 w 96"/>
              <a:gd name="T1" fmla="*/ 2147483647 h 1776"/>
              <a:gd name="T2" fmla="*/ 2147483647 w 96"/>
              <a:gd name="T3" fmla="*/ 0 h 1776"/>
              <a:gd name="T4" fmla="*/ 0 60000 65536"/>
              <a:gd name="T5" fmla="*/ 0 60000 65536"/>
              <a:gd name="T6" fmla="*/ 0 w 96"/>
              <a:gd name="T7" fmla="*/ 0 h 1776"/>
              <a:gd name="T8" fmla="*/ 96 w 96"/>
              <a:gd name="T9" fmla="*/ 1776 h 1776"/>
              <a:gd name="connsiteX0" fmla="*/ 4499 w 4499"/>
              <a:gd name="connsiteY0" fmla="*/ 9454 h 9454"/>
              <a:gd name="connsiteX1" fmla="*/ 0 w 4499"/>
              <a:gd name="connsiteY1" fmla="*/ 0 h 9454"/>
              <a:gd name="connsiteX0" fmla="*/ 50274 w 50274"/>
              <a:gd name="connsiteY0" fmla="*/ 10000 h 10000"/>
              <a:gd name="connsiteX1" fmla="*/ 40274 w 50274"/>
              <a:gd name="connsiteY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274" h="10000">
                <a:moveTo>
                  <a:pt x="50274" y="10000"/>
                </a:moveTo>
                <a:cubicBezTo>
                  <a:pt x="0" y="6343"/>
                  <a:pt x="43607" y="3333"/>
                  <a:pt x="40274" y="0"/>
                </a:cubicBez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9" name="Freeform 35"/>
          <p:cNvSpPr>
            <a:spLocks/>
          </p:cNvSpPr>
          <p:nvPr/>
        </p:nvSpPr>
        <p:spPr bwMode="auto">
          <a:xfrm>
            <a:off x="3779880" y="2780812"/>
            <a:ext cx="288070" cy="3168533"/>
          </a:xfrm>
          <a:custGeom>
            <a:avLst/>
            <a:gdLst>
              <a:gd name="T0" fmla="*/ 2147483647 w 320"/>
              <a:gd name="T1" fmla="*/ 2147483647 h 2112"/>
              <a:gd name="T2" fmla="*/ 2147483647 w 320"/>
              <a:gd name="T3" fmla="*/ 2147483647 h 2112"/>
              <a:gd name="T4" fmla="*/ 2147483647 w 320"/>
              <a:gd name="T5" fmla="*/ 0 h 2112"/>
              <a:gd name="T6" fmla="*/ 0 60000 65536"/>
              <a:gd name="T7" fmla="*/ 0 60000 65536"/>
              <a:gd name="T8" fmla="*/ 0 60000 65536"/>
              <a:gd name="T9" fmla="*/ 0 w 320"/>
              <a:gd name="T10" fmla="*/ 0 h 2112"/>
              <a:gd name="T11" fmla="*/ 320 w 320"/>
              <a:gd name="T12" fmla="*/ 2112 h 2112"/>
              <a:gd name="connsiteX0" fmla="*/ 6927 w 9415"/>
              <a:gd name="connsiteY0" fmla="*/ 9441 h 9529"/>
              <a:gd name="connsiteX1" fmla="*/ 415 w 9415"/>
              <a:gd name="connsiteY1" fmla="*/ 7955 h 9529"/>
              <a:gd name="connsiteX2" fmla="*/ 9415 w 9415"/>
              <a:gd name="connsiteY2" fmla="*/ 0 h 9529"/>
              <a:gd name="connsiteX0" fmla="*/ 6916 w 9559"/>
              <a:gd name="connsiteY0" fmla="*/ 9908 h 10028"/>
              <a:gd name="connsiteX1" fmla="*/ 0 w 9559"/>
              <a:gd name="connsiteY1" fmla="*/ 8348 h 10028"/>
              <a:gd name="connsiteX2" fmla="*/ 9559 w 9559"/>
              <a:gd name="connsiteY2" fmla="*/ 0 h 10028"/>
              <a:gd name="connsiteX0" fmla="*/ 7235 w 10000"/>
              <a:gd name="connsiteY0" fmla="*/ 9880 h 10000"/>
              <a:gd name="connsiteX1" fmla="*/ 0 w 10000"/>
              <a:gd name="connsiteY1" fmla="*/ 8325 h 10000"/>
              <a:gd name="connsiteX2" fmla="*/ 10000 w 10000"/>
              <a:gd name="connsiteY2" fmla="*/ 0 h 10000"/>
              <a:gd name="connsiteX0" fmla="*/ 4724 w 7489"/>
              <a:gd name="connsiteY0" fmla="*/ 9880 h 9981"/>
              <a:gd name="connsiteX1" fmla="*/ 0 w 7489"/>
              <a:gd name="connsiteY1" fmla="*/ 8306 h 9981"/>
              <a:gd name="connsiteX2" fmla="*/ 7489 w 7489"/>
              <a:gd name="connsiteY2" fmla="*/ 0 h 9981"/>
              <a:gd name="connsiteX0" fmla="*/ 10064 w 13756"/>
              <a:gd name="connsiteY0" fmla="*/ 9899 h 9899"/>
              <a:gd name="connsiteX1" fmla="*/ 3756 w 13756"/>
              <a:gd name="connsiteY1" fmla="*/ 8322 h 9899"/>
              <a:gd name="connsiteX2" fmla="*/ 13756 w 13756"/>
              <a:gd name="connsiteY2" fmla="*/ 0 h 9899"/>
              <a:gd name="connsiteX0" fmla="*/ 9525 w 12209"/>
              <a:gd name="connsiteY0" fmla="*/ 10000 h 10000"/>
              <a:gd name="connsiteX1" fmla="*/ 4939 w 12209"/>
              <a:gd name="connsiteY1" fmla="*/ 8407 h 10000"/>
              <a:gd name="connsiteX2" fmla="*/ 12209 w 12209"/>
              <a:gd name="connsiteY2" fmla="*/ 0 h 10000"/>
              <a:gd name="connsiteX0" fmla="*/ 9525 w 12209"/>
              <a:gd name="connsiteY0" fmla="*/ 10000 h 10398"/>
              <a:gd name="connsiteX1" fmla="*/ 4939 w 12209"/>
              <a:gd name="connsiteY1" fmla="*/ 8407 h 10398"/>
              <a:gd name="connsiteX2" fmla="*/ 12209 w 12209"/>
              <a:gd name="connsiteY2" fmla="*/ 0 h 10398"/>
              <a:gd name="connsiteX0" fmla="*/ 5141 w 7825"/>
              <a:gd name="connsiteY0" fmla="*/ 10000 h 10398"/>
              <a:gd name="connsiteX1" fmla="*/ 555 w 7825"/>
              <a:gd name="connsiteY1" fmla="*/ 8407 h 10398"/>
              <a:gd name="connsiteX2" fmla="*/ 7825 w 7825"/>
              <a:gd name="connsiteY2" fmla="*/ 0 h 10398"/>
              <a:gd name="connsiteX0" fmla="*/ 0 w 3430"/>
              <a:gd name="connsiteY0" fmla="*/ 9617 h 9617"/>
              <a:gd name="connsiteX1" fmla="*/ 3430 w 3430"/>
              <a:gd name="connsiteY1" fmla="*/ 0 h 9617"/>
              <a:gd name="connsiteX0" fmla="*/ 11390 w 21390"/>
              <a:gd name="connsiteY0" fmla="*/ 10000 h 10000"/>
              <a:gd name="connsiteX1" fmla="*/ 0 w 21390"/>
              <a:gd name="connsiteY1" fmla="*/ 7270 h 10000"/>
              <a:gd name="connsiteX2" fmla="*/ 21390 w 21390"/>
              <a:gd name="connsiteY2" fmla="*/ 0 h 10000"/>
              <a:gd name="connsiteX0" fmla="*/ 11390 w 21390"/>
              <a:gd name="connsiteY0" fmla="*/ 10000 h 10000"/>
              <a:gd name="connsiteX1" fmla="*/ 0 w 21390"/>
              <a:gd name="connsiteY1" fmla="*/ 7270 h 10000"/>
              <a:gd name="connsiteX2" fmla="*/ 21390 w 21390"/>
              <a:gd name="connsiteY2" fmla="*/ 0 h 10000"/>
              <a:gd name="connsiteX0" fmla="*/ 11390 w 34178"/>
              <a:gd name="connsiteY0" fmla="*/ 10010 h 10010"/>
              <a:gd name="connsiteX1" fmla="*/ 0 w 34178"/>
              <a:gd name="connsiteY1" fmla="*/ 7280 h 10010"/>
              <a:gd name="connsiteX2" fmla="*/ 34178 w 34178"/>
              <a:gd name="connsiteY2" fmla="*/ 0 h 10010"/>
              <a:gd name="connsiteX0" fmla="*/ 0 w 22788"/>
              <a:gd name="connsiteY0" fmla="*/ 10010 h 10010"/>
              <a:gd name="connsiteX1" fmla="*/ 3 w 22788"/>
              <a:gd name="connsiteY1" fmla="*/ 7280 h 10010"/>
              <a:gd name="connsiteX2" fmla="*/ 22788 w 22788"/>
              <a:gd name="connsiteY2" fmla="*/ 0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88" h="10010">
                <a:moveTo>
                  <a:pt x="0" y="10010"/>
                </a:moveTo>
                <a:lnTo>
                  <a:pt x="3" y="7280"/>
                </a:lnTo>
                <a:cubicBezTo>
                  <a:pt x="726" y="4611"/>
                  <a:pt x="19455" y="3333"/>
                  <a:pt x="22788" y="0"/>
                </a:cubicBez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0" name="Freeform 36"/>
          <p:cNvSpPr>
            <a:spLocks/>
          </p:cNvSpPr>
          <p:nvPr/>
        </p:nvSpPr>
        <p:spPr bwMode="auto">
          <a:xfrm>
            <a:off x="4071392" y="2707779"/>
            <a:ext cx="1004638" cy="3385606"/>
          </a:xfrm>
          <a:custGeom>
            <a:avLst/>
            <a:gdLst>
              <a:gd name="T0" fmla="*/ 2147483647 w 528"/>
              <a:gd name="T1" fmla="*/ 2147483647 h 2352"/>
              <a:gd name="T2" fmla="*/ 0 w 528"/>
              <a:gd name="T3" fmla="*/ 0 h 2352"/>
              <a:gd name="T4" fmla="*/ 0 60000 65536"/>
              <a:gd name="T5" fmla="*/ 0 60000 65536"/>
              <a:gd name="T6" fmla="*/ 0 w 528"/>
              <a:gd name="T7" fmla="*/ 0 h 2352"/>
              <a:gd name="T8" fmla="*/ 528 w 528"/>
              <a:gd name="T9" fmla="*/ 2352 h 2352"/>
              <a:gd name="connsiteX0" fmla="*/ 7691 w 7691"/>
              <a:gd name="connsiteY0" fmla="*/ 8874 h 8874"/>
              <a:gd name="connsiteX1" fmla="*/ 0 w 7691"/>
              <a:gd name="connsiteY1" fmla="*/ 0 h 8874"/>
              <a:gd name="connsiteX0" fmla="*/ 15584 w 15584"/>
              <a:gd name="connsiteY0" fmla="*/ 10218 h 10218"/>
              <a:gd name="connsiteX1" fmla="*/ 0 w 15584"/>
              <a:gd name="connsiteY1" fmla="*/ 0 h 1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584" h="10218">
                <a:moveTo>
                  <a:pt x="15584" y="10218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1" name="Freeform 37"/>
          <p:cNvSpPr>
            <a:spLocks/>
          </p:cNvSpPr>
          <p:nvPr/>
        </p:nvSpPr>
        <p:spPr bwMode="auto">
          <a:xfrm>
            <a:off x="4071391" y="2707778"/>
            <a:ext cx="1292743" cy="2881311"/>
          </a:xfrm>
          <a:custGeom>
            <a:avLst/>
            <a:gdLst>
              <a:gd name="T0" fmla="*/ 2147483647 w 720"/>
              <a:gd name="T1" fmla="*/ 2147483647 h 2160"/>
              <a:gd name="T2" fmla="*/ 0 w 720"/>
              <a:gd name="T3" fmla="*/ 0 h 2160"/>
              <a:gd name="T4" fmla="*/ 0 60000 65536"/>
              <a:gd name="T5" fmla="*/ 0 60000 65536"/>
              <a:gd name="T6" fmla="*/ 0 w 720"/>
              <a:gd name="T7" fmla="*/ 0 h 2160"/>
              <a:gd name="T8" fmla="*/ 720 w 720"/>
              <a:gd name="T9" fmla="*/ 2160 h 2160"/>
              <a:gd name="connsiteX0" fmla="*/ 8790 w 8790"/>
              <a:gd name="connsiteY0" fmla="*/ 9453 h 9453"/>
              <a:gd name="connsiteX1" fmla="*/ 0 w 8790"/>
              <a:gd name="connsiteY1" fmla="*/ 0 h 9453"/>
              <a:gd name="connsiteX0" fmla="*/ 10716 w 10716"/>
              <a:gd name="connsiteY0" fmla="*/ 10000 h 10000"/>
              <a:gd name="connsiteX1" fmla="*/ 0 w 10716"/>
              <a:gd name="connsiteY1" fmla="*/ 0 h 10000"/>
              <a:gd name="connsiteX0" fmla="*/ 12867 w 12867"/>
              <a:gd name="connsiteY0" fmla="*/ 8889 h 8889"/>
              <a:gd name="connsiteX1" fmla="*/ 0 w 12867"/>
              <a:gd name="connsiteY1" fmla="*/ 0 h 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67" h="8889">
                <a:moveTo>
                  <a:pt x="12867" y="8889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2" name="Freeform 38"/>
          <p:cNvSpPr>
            <a:spLocks/>
          </p:cNvSpPr>
          <p:nvPr/>
        </p:nvSpPr>
        <p:spPr bwMode="auto">
          <a:xfrm>
            <a:off x="3977730" y="2707778"/>
            <a:ext cx="522244" cy="3241609"/>
          </a:xfrm>
          <a:custGeom>
            <a:avLst/>
            <a:gdLst>
              <a:gd name="T0" fmla="*/ 2147483647 w 384"/>
              <a:gd name="T1" fmla="*/ 2147483647 h 2208"/>
              <a:gd name="T2" fmla="*/ 2147483647 w 384"/>
              <a:gd name="T3" fmla="*/ 2147483647 h 2208"/>
              <a:gd name="T4" fmla="*/ 0 w 384"/>
              <a:gd name="T5" fmla="*/ 0 h 2208"/>
              <a:gd name="T6" fmla="*/ 0 60000 65536"/>
              <a:gd name="T7" fmla="*/ 0 60000 65536"/>
              <a:gd name="T8" fmla="*/ 0 60000 65536"/>
              <a:gd name="T9" fmla="*/ 0 w 384"/>
              <a:gd name="T10" fmla="*/ 0 h 2208"/>
              <a:gd name="T11" fmla="*/ 384 w 384"/>
              <a:gd name="T12" fmla="*/ 2208 h 2208"/>
              <a:gd name="connsiteX0" fmla="*/ 8567 w 8567"/>
              <a:gd name="connsiteY0" fmla="*/ 9248 h 9248"/>
              <a:gd name="connsiteX1" fmla="*/ 2500 w 8567"/>
              <a:gd name="connsiteY1" fmla="*/ 5217 h 9248"/>
              <a:gd name="connsiteX2" fmla="*/ 0 w 8567"/>
              <a:gd name="connsiteY2" fmla="*/ 0 h 9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67" h="9248">
                <a:moveTo>
                  <a:pt x="8567" y="9248"/>
                </a:moveTo>
                <a:cubicBezTo>
                  <a:pt x="5650" y="7690"/>
                  <a:pt x="3928" y="6758"/>
                  <a:pt x="2500" y="5217"/>
                </a:cubicBezTo>
                <a:cubicBezTo>
                  <a:pt x="1072" y="3676"/>
                  <a:pt x="417" y="1775"/>
                  <a:pt x="0" y="0"/>
                </a:cubicBez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3" name="Freeform 41"/>
          <p:cNvSpPr>
            <a:spLocks/>
          </p:cNvSpPr>
          <p:nvPr/>
        </p:nvSpPr>
        <p:spPr bwMode="auto">
          <a:xfrm>
            <a:off x="3977729" y="2685553"/>
            <a:ext cx="522237" cy="2471509"/>
          </a:xfrm>
          <a:custGeom>
            <a:avLst/>
            <a:gdLst>
              <a:gd name="T0" fmla="*/ 2147483647 w 432"/>
              <a:gd name="T1" fmla="*/ 2147483647 h 1680"/>
              <a:gd name="T2" fmla="*/ 0 w 432"/>
              <a:gd name="T3" fmla="*/ 0 h 1680"/>
              <a:gd name="T4" fmla="*/ 0 60000 65536"/>
              <a:gd name="T5" fmla="*/ 0 60000 65536"/>
              <a:gd name="T6" fmla="*/ 0 w 432"/>
              <a:gd name="T7" fmla="*/ 0 h 1680"/>
              <a:gd name="T8" fmla="*/ 432 w 432"/>
              <a:gd name="T9" fmla="*/ 1680 h 1680"/>
              <a:gd name="connsiteX0" fmla="*/ 7615 w 7615"/>
              <a:gd name="connsiteY0" fmla="*/ 9267 h 9267"/>
              <a:gd name="connsiteX1" fmla="*/ 0 w 7615"/>
              <a:gd name="connsiteY1" fmla="*/ 0 h 9267"/>
              <a:gd name="connsiteX0" fmla="*/ 10000 w 10000"/>
              <a:gd name="connsiteY0" fmla="*/ 10000 h 10000"/>
              <a:gd name="connsiteX1" fmla="*/ 0 w 10000"/>
              <a:gd name="connsiteY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0000">
                <a:moveTo>
                  <a:pt x="10000" y="10000"/>
                </a:moveTo>
                <a:cubicBezTo>
                  <a:pt x="4591" y="6781"/>
                  <a:pt x="3333" y="3333"/>
                  <a:pt x="0" y="0"/>
                </a:cubicBez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4" name="Freeform 43"/>
          <p:cNvSpPr>
            <a:spLocks/>
          </p:cNvSpPr>
          <p:nvPr/>
        </p:nvSpPr>
        <p:spPr bwMode="auto">
          <a:xfrm>
            <a:off x="4049167" y="2831603"/>
            <a:ext cx="1674906" cy="3189793"/>
          </a:xfrm>
          <a:custGeom>
            <a:avLst/>
            <a:gdLst>
              <a:gd name="T0" fmla="*/ 2147483647 w 1248"/>
              <a:gd name="T1" fmla="*/ 2147483647 h 2448"/>
              <a:gd name="T2" fmla="*/ 0 w 1248"/>
              <a:gd name="T3" fmla="*/ 0 h 2448"/>
              <a:gd name="T4" fmla="*/ 0 60000 65536"/>
              <a:gd name="T5" fmla="*/ 0 60000 65536"/>
              <a:gd name="T6" fmla="*/ 0 w 1248"/>
              <a:gd name="T7" fmla="*/ 0 h 2448"/>
              <a:gd name="T8" fmla="*/ 1248 w 1248"/>
              <a:gd name="T9" fmla="*/ 2448 h 2448"/>
              <a:gd name="connsiteX0" fmla="*/ 8454 w 8454"/>
              <a:gd name="connsiteY0" fmla="*/ 8208 h 8208"/>
              <a:gd name="connsiteX1" fmla="*/ 0 w 8454"/>
              <a:gd name="connsiteY1" fmla="*/ 0 h 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54" h="8208">
                <a:moveTo>
                  <a:pt x="8454" y="8208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5" name="Freeform 44"/>
          <p:cNvSpPr>
            <a:spLocks/>
          </p:cNvSpPr>
          <p:nvPr/>
        </p:nvSpPr>
        <p:spPr bwMode="auto">
          <a:xfrm>
            <a:off x="4071392" y="2707779"/>
            <a:ext cx="1508790" cy="3457460"/>
          </a:xfrm>
          <a:custGeom>
            <a:avLst/>
            <a:gdLst>
              <a:gd name="T0" fmla="*/ 2147483647 w 1152"/>
              <a:gd name="T1" fmla="*/ 2147483647 h 2640"/>
              <a:gd name="T2" fmla="*/ 2147483647 w 1152"/>
              <a:gd name="T3" fmla="*/ 2147483647 h 2640"/>
              <a:gd name="T4" fmla="*/ 2147483647 w 1152"/>
              <a:gd name="T5" fmla="*/ 2147483647 h 2640"/>
              <a:gd name="T6" fmla="*/ 0 w 1152"/>
              <a:gd name="T7" fmla="*/ 0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1152"/>
              <a:gd name="T13" fmla="*/ 0 h 2640"/>
              <a:gd name="T14" fmla="*/ 1152 w 1152"/>
              <a:gd name="T15" fmla="*/ 2640 h 2640"/>
              <a:gd name="connsiteX0" fmla="*/ 8644 w 9288"/>
              <a:gd name="connsiteY0" fmla="*/ 8078 h 9619"/>
              <a:gd name="connsiteX1" fmla="*/ 8750 w 9288"/>
              <a:gd name="connsiteY1" fmla="*/ 9091 h 9619"/>
              <a:gd name="connsiteX2" fmla="*/ 5417 w 9288"/>
              <a:gd name="connsiteY2" fmla="*/ 4909 h 9619"/>
              <a:gd name="connsiteX3" fmla="*/ 0 w 9288"/>
              <a:gd name="connsiteY3" fmla="*/ 0 h 9619"/>
              <a:gd name="connsiteX0" fmla="*/ 9307 w 9307"/>
              <a:gd name="connsiteY0" fmla="*/ 8398 h 8398"/>
              <a:gd name="connsiteX1" fmla="*/ 7610 w 9307"/>
              <a:gd name="connsiteY1" fmla="*/ 7326 h 8398"/>
              <a:gd name="connsiteX2" fmla="*/ 5832 w 9307"/>
              <a:gd name="connsiteY2" fmla="*/ 5103 h 8398"/>
              <a:gd name="connsiteX3" fmla="*/ 0 w 9307"/>
              <a:gd name="connsiteY3" fmla="*/ 0 h 8398"/>
              <a:gd name="connsiteX0" fmla="*/ 10000 w 10000"/>
              <a:gd name="connsiteY0" fmla="*/ 10000 h 10000"/>
              <a:gd name="connsiteX1" fmla="*/ 6266 w 10000"/>
              <a:gd name="connsiteY1" fmla="*/ 6076 h 10000"/>
              <a:gd name="connsiteX2" fmla="*/ 0 w 10000"/>
              <a:gd name="connsiteY2" fmla="*/ 0 h 10000"/>
              <a:gd name="connsiteX0" fmla="*/ 10000 w 10000"/>
              <a:gd name="connsiteY0" fmla="*/ 10000 h 10000"/>
              <a:gd name="connsiteX1" fmla="*/ 5444 w 10000"/>
              <a:gd name="connsiteY1" fmla="*/ 5959 h 10000"/>
              <a:gd name="connsiteX2" fmla="*/ 0 w 10000"/>
              <a:gd name="connsiteY2" fmla="*/ 0 h 10000"/>
              <a:gd name="connsiteX0" fmla="*/ 10000 w 10000"/>
              <a:gd name="connsiteY0" fmla="*/ 10000 h 10674"/>
              <a:gd name="connsiteX1" fmla="*/ 8633 w 10000"/>
              <a:gd name="connsiteY1" fmla="*/ 10000 h 10674"/>
              <a:gd name="connsiteX2" fmla="*/ 5444 w 10000"/>
              <a:gd name="connsiteY2" fmla="*/ 5959 h 10674"/>
              <a:gd name="connsiteX3" fmla="*/ 0 w 10000"/>
              <a:gd name="connsiteY3" fmla="*/ 0 h 10674"/>
              <a:gd name="connsiteX0" fmla="*/ 10000 w 10000"/>
              <a:gd name="connsiteY0" fmla="*/ 10000 h 10673"/>
              <a:gd name="connsiteX1" fmla="*/ 8633 w 10000"/>
              <a:gd name="connsiteY1" fmla="*/ 10000 h 10673"/>
              <a:gd name="connsiteX2" fmla="*/ 4533 w 10000"/>
              <a:gd name="connsiteY2" fmla="*/ 5959 h 10673"/>
              <a:gd name="connsiteX3" fmla="*/ 0 w 10000"/>
              <a:gd name="connsiteY3" fmla="*/ 0 h 10673"/>
              <a:gd name="connsiteX0" fmla="*/ 10000 w 10000"/>
              <a:gd name="connsiteY0" fmla="*/ 10000 h 10000"/>
              <a:gd name="connsiteX1" fmla="*/ 4533 w 10000"/>
              <a:gd name="connsiteY1" fmla="*/ 5959 h 10000"/>
              <a:gd name="connsiteX2" fmla="*/ 0 w 10000"/>
              <a:gd name="connsiteY2" fmla="*/ 0 h 10000"/>
              <a:gd name="connsiteX0" fmla="*/ 9544 w 9544"/>
              <a:gd name="connsiteY0" fmla="*/ 10213 h 10213"/>
              <a:gd name="connsiteX1" fmla="*/ 4533 w 9544"/>
              <a:gd name="connsiteY1" fmla="*/ 5959 h 10213"/>
              <a:gd name="connsiteX2" fmla="*/ 0 w 9544"/>
              <a:gd name="connsiteY2" fmla="*/ 0 h 10213"/>
              <a:gd name="connsiteX0" fmla="*/ 9522 w 9522"/>
              <a:gd name="connsiteY0" fmla="*/ 9791 h 9791"/>
              <a:gd name="connsiteX1" fmla="*/ 4750 w 9522"/>
              <a:gd name="connsiteY1" fmla="*/ 5835 h 9791"/>
              <a:gd name="connsiteX2" fmla="*/ 0 w 9522"/>
              <a:gd name="connsiteY2" fmla="*/ 0 h 9791"/>
              <a:gd name="connsiteX0" fmla="*/ 10502 w 10502"/>
              <a:gd name="connsiteY0" fmla="*/ 10213 h 10213"/>
              <a:gd name="connsiteX1" fmla="*/ 4988 w 10502"/>
              <a:gd name="connsiteY1" fmla="*/ 5960 h 10213"/>
              <a:gd name="connsiteX2" fmla="*/ 0 w 10502"/>
              <a:gd name="connsiteY2" fmla="*/ 0 h 1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02" h="10213">
                <a:moveTo>
                  <a:pt x="10502" y="10213"/>
                </a:moveTo>
                <a:cubicBezTo>
                  <a:pt x="9249" y="9371"/>
                  <a:pt x="6822" y="7626"/>
                  <a:pt x="4988" y="5960"/>
                </a:cubicBezTo>
                <a:cubicBezTo>
                  <a:pt x="3490" y="4506"/>
                  <a:pt x="2519" y="2101"/>
                  <a:pt x="0" y="0"/>
                </a:cubicBez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8" name="Freeform 52"/>
          <p:cNvSpPr>
            <a:spLocks/>
          </p:cNvSpPr>
          <p:nvPr/>
        </p:nvSpPr>
        <p:spPr bwMode="auto">
          <a:xfrm>
            <a:off x="3963737" y="2669236"/>
            <a:ext cx="1904431" cy="3208188"/>
          </a:xfrm>
          <a:custGeom>
            <a:avLst/>
            <a:gdLst>
              <a:gd name="T0" fmla="*/ 2147483647 w 1408"/>
              <a:gd name="T1" fmla="*/ 2147483647 h 2480"/>
              <a:gd name="T2" fmla="*/ 2147483647 w 1408"/>
              <a:gd name="T3" fmla="*/ 2147483647 h 2480"/>
              <a:gd name="T4" fmla="*/ 2147483647 w 1408"/>
              <a:gd name="T5" fmla="*/ 2147483647 h 2480"/>
              <a:gd name="T6" fmla="*/ 2147483647 w 1408"/>
              <a:gd name="T7" fmla="*/ 2147483647 h 2480"/>
              <a:gd name="T8" fmla="*/ 2147483647 w 1408"/>
              <a:gd name="T9" fmla="*/ 2147483647 h 2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08"/>
              <a:gd name="T16" fmla="*/ 0 h 2480"/>
              <a:gd name="T17" fmla="*/ 1408 w 1408"/>
              <a:gd name="T18" fmla="*/ 2480 h 2480"/>
              <a:gd name="connsiteX0" fmla="*/ 879 w 8198"/>
              <a:gd name="connsiteY0" fmla="*/ 58 h 8148"/>
              <a:gd name="connsiteX1" fmla="*/ 538 w 8198"/>
              <a:gd name="connsiteY1" fmla="*/ 445 h 8148"/>
              <a:gd name="connsiteX2" fmla="*/ 879 w 8198"/>
              <a:gd name="connsiteY2" fmla="*/ 832 h 8148"/>
              <a:gd name="connsiteX3" fmla="*/ 1220 w 8198"/>
              <a:gd name="connsiteY3" fmla="*/ 1219 h 8148"/>
              <a:gd name="connsiteX4" fmla="*/ 8198 w 8198"/>
              <a:gd name="connsiteY4" fmla="*/ 8148 h 8148"/>
              <a:gd name="connsiteX0" fmla="*/ 1072 w 10393"/>
              <a:gd name="connsiteY0" fmla="*/ 71 h 10001"/>
              <a:gd name="connsiteX1" fmla="*/ 656 w 10393"/>
              <a:gd name="connsiteY1" fmla="*/ 546 h 10001"/>
              <a:gd name="connsiteX2" fmla="*/ 1072 w 10393"/>
              <a:gd name="connsiteY2" fmla="*/ 1021 h 10001"/>
              <a:gd name="connsiteX3" fmla="*/ 1488 w 10393"/>
              <a:gd name="connsiteY3" fmla="*/ 1496 h 10001"/>
              <a:gd name="connsiteX4" fmla="*/ 10393 w 10393"/>
              <a:gd name="connsiteY4" fmla="*/ 1000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3" h="10001">
                <a:moveTo>
                  <a:pt x="1072" y="71"/>
                </a:moveTo>
                <a:cubicBezTo>
                  <a:pt x="865" y="230"/>
                  <a:pt x="656" y="388"/>
                  <a:pt x="656" y="546"/>
                </a:cubicBezTo>
                <a:cubicBezTo>
                  <a:pt x="656" y="704"/>
                  <a:pt x="934" y="863"/>
                  <a:pt x="1072" y="1021"/>
                </a:cubicBezTo>
                <a:cubicBezTo>
                  <a:pt x="1211" y="1179"/>
                  <a:pt x="0" y="0"/>
                  <a:pt x="1488" y="1496"/>
                </a:cubicBezTo>
                <a:lnTo>
                  <a:pt x="10393" y="10001"/>
                </a:lnTo>
              </a:path>
            </a:pathLst>
          </a:custGeom>
          <a:noFill/>
          <a:ln w="38100">
            <a:solidFill>
              <a:srgbClr val="000AFF"/>
            </a:solidFill>
            <a:round/>
            <a:headEnd type="arrow" w="med" len="med"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40" name="Picture 55" descr="G Knot S 1-1√ copy"/>
          <p:cNvPicPr>
            <a:picLocks noChangeAspect="1" noChangeArrowheads="1"/>
          </p:cNvPicPr>
          <p:nvPr/>
        </p:nvPicPr>
        <p:blipFill>
          <a:blip r:embed="rId4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186" y="3645024"/>
            <a:ext cx="2179638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200" y="0"/>
            <a:ext cx="7963609" cy="836712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solidFill>
                  <a:prstClr val="black"/>
                </a:solidFill>
                <a:latin typeface="Century Schoolbook" panose="02040604050505020304" pitchFamily="18" charset="0"/>
              </a:rPr>
              <a:t>the East-Asian Australasian Flyway</a:t>
            </a:r>
          </a:p>
        </p:txBody>
      </p:sp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1115616" y="5363924"/>
            <a:ext cx="11897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dirty="0">
                <a:solidFill>
                  <a:prstClr val="black"/>
                </a:solidFill>
                <a:latin typeface="Century Schoolbook" pitchFamily="18" charset="0"/>
              </a:rPr>
              <a:t>Red Knot</a:t>
            </a:r>
            <a:endParaRPr lang="en-GB" dirty="0">
              <a:solidFill>
                <a:prstClr val="black"/>
              </a:solidFill>
              <a:latin typeface="Century Schoolbook" pitchFamily="18" charset="0"/>
            </a:endParaRPr>
          </a:p>
        </p:txBody>
      </p:sp>
      <p:pic>
        <p:nvPicPr>
          <p:cNvPr id="25" name="Picture 24" descr="RK_drawing_bewerk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80391" y="5573393"/>
            <a:ext cx="1807433" cy="1239983"/>
          </a:xfrm>
          <a:prstGeom prst="rect">
            <a:avLst/>
          </a:prstGeom>
        </p:spPr>
      </p:pic>
      <p:pic>
        <p:nvPicPr>
          <p:cNvPr id="41" name="Picture 57" descr="Grey Plover BP 1-25 copy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75" y="1196752"/>
            <a:ext cx="201225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361851" y="981720"/>
            <a:ext cx="1439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dirty="0">
                <a:solidFill>
                  <a:prstClr val="black"/>
                </a:solidFill>
                <a:latin typeface="Century Schoolbook" pitchFamily="18" charset="0"/>
              </a:rPr>
              <a:t>Grey Plover</a:t>
            </a:r>
            <a:endParaRPr lang="en-GB" dirty="0">
              <a:solidFill>
                <a:prstClr val="black"/>
              </a:solidFill>
              <a:latin typeface="Century Schoolbook" pitchFamily="18" charset="0"/>
            </a:endParaRPr>
          </a:p>
        </p:txBody>
      </p:sp>
      <p:sp>
        <p:nvSpPr>
          <p:cNvPr id="46" name="Text Box 26"/>
          <p:cNvSpPr txBox="1">
            <a:spLocks noChangeArrowheads="1"/>
          </p:cNvSpPr>
          <p:nvPr/>
        </p:nvSpPr>
        <p:spPr bwMode="auto">
          <a:xfrm>
            <a:off x="457746" y="4724400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dirty="0">
                <a:solidFill>
                  <a:prstClr val="black"/>
                </a:solidFill>
                <a:latin typeface="Century Schoolbook" pitchFamily="18" charset="0"/>
              </a:rPr>
              <a:t>Great Knot</a:t>
            </a:r>
            <a:endParaRPr lang="en-GB" dirty="0">
              <a:solidFill>
                <a:prstClr val="black"/>
              </a:solidFill>
              <a:latin typeface="Century Schoolbook" pitchFamily="18" charset="0"/>
            </a:endParaRPr>
          </a:p>
        </p:txBody>
      </p:sp>
      <p:sp>
        <p:nvSpPr>
          <p:cNvPr id="48" name="Text Box 28"/>
          <p:cNvSpPr txBox="1">
            <a:spLocks noChangeArrowheads="1"/>
          </p:cNvSpPr>
          <p:nvPr/>
        </p:nvSpPr>
        <p:spPr bwMode="auto">
          <a:xfrm>
            <a:off x="6248400" y="2438400"/>
            <a:ext cx="186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>
                <a:solidFill>
                  <a:prstClr val="black"/>
                </a:solidFill>
                <a:latin typeface="Century Schoolbook" pitchFamily="18" charset="0"/>
              </a:rPr>
              <a:t>Eastern Curlew</a:t>
            </a:r>
            <a:endParaRPr lang="en-GB">
              <a:solidFill>
                <a:prstClr val="black"/>
              </a:solidFill>
              <a:latin typeface="Century Schoolbook" pitchFamily="18" charset="0"/>
            </a:endParaRPr>
          </a:p>
        </p:txBody>
      </p:sp>
      <p:sp>
        <p:nvSpPr>
          <p:cNvPr id="49" name="Text Box 29"/>
          <p:cNvSpPr txBox="1">
            <a:spLocks noChangeArrowheads="1"/>
          </p:cNvSpPr>
          <p:nvPr/>
        </p:nvSpPr>
        <p:spPr bwMode="auto">
          <a:xfrm>
            <a:off x="7842250" y="3505200"/>
            <a:ext cx="1236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>
                <a:solidFill>
                  <a:prstClr val="black"/>
                </a:solidFill>
                <a:latin typeface="Century Schoolbook" pitchFamily="18" charset="0"/>
              </a:rPr>
              <a:t>Whimbrel</a:t>
            </a:r>
            <a:endParaRPr lang="en-GB">
              <a:solidFill>
                <a:prstClr val="black"/>
              </a:solidFill>
              <a:latin typeface="Century Schoolbook" pitchFamily="18" charset="0"/>
            </a:endParaRPr>
          </a:p>
        </p:txBody>
      </p:sp>
      <p:sp>
        <p:nvSpPr>
          <p:cNvPr id="50" name="Text Box 30"/>
          <p:cNvSpPr txBox="1">
            <a:spLocks noChangeArrowheads="1"/>
          </p:cNvSpPr>
          <p:nvPr/>
        </p:nvSpPr>
        <p:spPr bwMode="auto">
          <a:xfrm>
            <a:off x="7696200" y="5805488"/>
            <a:ext cx="1258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>
                <a:solidFill>
                  <a:prstClr val="black"/>
                </a:solidFill>
                <a:latin typeface="Century Schoolbook" pitchFamily="18" charset="0"/>
              </a:rPr>
              <a:t>Bar-tailed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>
                <a:solidFill>
                  <a:prstClr val="black"/>
                </a:solidFill>
                <a:latin typeface="Century Schoolbook" pitchFamily="18" charset="0"/>
              </a:rPr>
              <a:t>Godwit</a:t>
            </a:r>
            <a:endParaRPr lang="en-GB">
              <a:solidFill>
                <a:prstClr val="black"/>
              </a:solidFill>
              <a:latin typeface="Century Schoolbook" pitchFamily="18" charset="0"/>
            </a:endParaRPr>
          </a:p>
        </p:txBody>
      </p:sp>
      <p:pic>
        <p:nvPicPr>
          <p:cNvPr id="23" name="Picture 59" descr="Nordman's greenshank 1-25 copy"/>
          <p:cNvPicPr>
            <a:picLocks noChangeAspect="1" noChangeArrowheads="1"/>
          </p:cNvPicPr>
          <p:nvPr/>
        </p:nvPicPr>
        <p:blipFill>
          <a:blip r:embed="rId7" cstate="screen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302123"/>
            <a:ext cx="2068512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 Box 27"/>
          <p:cNvSpPr txBox="1">
            <a:spLocks noChangeArrowheads="1"/>
          </p:cNvSpPr>
          <p:nvPr/>
        </p:nvSpPr>
        <p:spPr bwMode="auto">
          <a:xfrm>
            <a:off x="179512" y="3291706"/>
            <a:ext cx="147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dirty="0">
                <a:solidFill>
                  <a:prstClr val="black"/>
                </a:solidFill>
                <a:latin typeface="Century Schoolbook" pitchFamily="18" charset="0"/>
              </a:rPr>
              <a:t>Nordmann’s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dirty="0">
                <a:solidFill>
                  <a:prstClr val="black"/>
                </a:solidFill>
                <a:latin typeface="Century Schoolbook" pitchFamily="18" charset="0"/>
              </a:rPr>
              <a:t>Greenshank</a:t>
            </a:r>
            <a:endParaRPr lang="en-GB" dirty="0">
              <a:solidFill>
                <a:prstClr val="black"/>
              </a:solidFill>
              <a:latin typeface="Century Schoolbook" pitchFamily="18" charset="0"/>
            </a:endParaRPr>
          </a:p>
        </p:txBody>
      </p:sp>
      <p:pic>
        <p:nvPicPr>
          <p:cNvPr id="44" name="Picture 68" descr="BTG S 1-1√ copy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5900" y="4819650"/>
            <a:ext cx="294322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Oval 3"/>
          <p:cNvSpPr>
            <a:spLocks noChangeArrowheads="1"/>
          </p:cNvSpPr>
          <p:nvPr/>
        </p:nvSpPr>
        <p:spPr bwMode="auto">
          <a:xfrm>
            <a:off x="3706664" y="2514596"/>
            <a:ext cx="648072" cy="648072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Freeform 17"/>
          <p:cNvSpPr>
            <a:spLocks/>
          </p:cNvSpPr>
          <p:nvPr/>
        </p:nvSpPr>
        <p:spPr bwMode="auto">
          <a:xfrm>
            <a:off x="3574380" y="2530738"/>
            <a:ext cx="565572" cy="322197"/>
          </a:xfrm>
          <a:custGeom>
            <a:avLst/>
            <a:gdLst>
              <a:gd name="T0" fmla="*/ 2147483647 w 336"/>
              <a:gd name="T1" fmla="*/ 2147483647 h 192"/>
              <a:gd name="T2" fmla="*/ 0 w 336"/>
              <a:gd name="T3" fmla="*/ 0 h 192"/>
              <a:gd name="T4" fmla="*/ 0 60000 65536"/>
              <a:gd name="T5" fmla="*/ 0 60000 65536"/>
              <a:gd name="T6" fmla="*/ 0 w 336"/>
              <a:gd name="T7" fmla="*/ 0 h 192"/>
              <a:gd name="T8" fmla="*/ 336 w 336"/>
              <a:gd name="T9" fmla="*/ 192 h 1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6" h="192">
                <a:moveTo>
                  <a:pt x="336" y="192"/>
                </a:moveTo>
                <a:cubicBezTo>
                  <a:pt x="196" y="112"/>
                  <a:pt x="56" y="32"/>
                  <a:pt x="0" y="0"/>
                </a:cubicBez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9" name="Freeform 19"/>
          <p:cNvSpPr>
            <a:spLocks/>
          </p:cNvSpPr>
          <p:nvPr/>
        </p:nvSpPr>
        <p:spPr bwMode="auto">
          <a:xfrm>
            <a:off x="3275859" y="1412643"/>
            <a:ext cx="815981" cy="1382126"/>
          </a:xfrm>
          <a:custGeom>
            <a:avLst/>
            <a:gdLst>
              <a:gd name="T0" fmla="*/ 2147483647 w 400"/>
              <a:gd name="T1" fmla="*/ 2147483647 h 1392"/>
              <a:gd name="T2" fmla="*/ 2147483647 w 400"/>
              <a:gd name="T3" fmla="*/ 2147483647 h 1392"/>
              <a:gd name="T4" fmla="*/ 2147483647 w 400"/>
              <a:gd name="T5" fmla="*/ 0 h 1392"/>
              <a:gd name="T6" fmla="*/ 0 60000 65536"/>
              <a:gd name="T7" fmla="*/ 0 60000 65536"/>
              <a:gd name="T8" fmla="*/ 0 60000 65536"/>
              <a:gd name="T9" fmla="*/ 0 w 400"/>
              <a:gd name="T10" fmla="*/ 0 h 1392"/>
              <a:gd name="T11" fmla="*/ 400 w 400"/>
              <a:gd name="T12" fmla="*/ 1392 h 1392"/>
              <a:gd name="connsiteX0" fmla="*/ 35880 w 42827"/>
              <a:gd name="connsiteY0" fmla="*/ 8100 h 8100"/>
              <a:gd name="connsiteX1" fmla="*/ 37080 w 42827"/>
              <a:gd name="connsiteY1" fmla="*/ 1203 h 8100"/>
              <a:gd name="connsiteX2" fmla="*/ 1400 w 42827"/>
              <a:gd name="connsiteY2" fmla="*/ 880 h 8100"/>
              <a:gd name="connsiteX0" fmla="*/ 8051 w 9673"/>
              <a:gd name="connsiteY0" fmla="*/ 10000 h 10000"/>
              <a:gd name="connsiteX1" fmla="*/ 8331 w 9673"/>
              <a:gd name="connsiteY1" fmla="*/ 1485 h 10000"/>
              <a:gd name="connsiteX2" fmla="*/ 0 w 9673"/>
              <a:gd name="connsiteY2" fmla="*/ 1086 h 10000"/>
              <a:gd name="connsiteX0" fmla="*/ 8323 w 8323"/>
              <a:gd name="connsiteY0" fmla="*/ 8914 h 8914"/>
              <a:gd name="connsiteX1" fmla="*/ 5876 w 8323"/>
              <a:gd name="connsiteY1" fmla="*/ 2323 h 8914"/>
              <a:gd name="connsiteX2" fmla="*/ 0 w 8323"/>
              <a:gd name="connsiteY2" fmla="*/ 0 h 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23" h="8914">
                <a:moveTo>
                  <a:pt x="8323" y="8914"/>
                </a:moveTo>
                <a:cubicBezTo>
                  <a:pt x="8275" y="5686"/>
                  <a:pt x="7263" y="3808"/>
                  <a:pt x="5876" y="2323"/>
                </a:cubicBezTo>
                <a:cubicBezTo>
                  <a:pt x="4488" y="838"/>
                  <a:pt x="2233" y="897"/>
                  <a:pt x="0" y="0"/>
                </a:cubicBez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1" name="Freeform 20"/>
          <p:cNvSpPr>
            <a:spLocks/>
          </p:cNvSpPr>
          <p:nvPr/>
        </p:nvSpPr>
        <p:spPr bwMode="auto">
          <a:xfrm>
            <a:off x="4107779" y="1340768"/>
            <a:ext cx="176189" cy="1454001"/>
          </a:xfrm>
          <a:custGeom>
            <a:avLst/>
            <a:gdLst>
              <a:gd name="T0" fmla="*/ 0 w 624"/>
              <a:gd name="T1" fmla="*/ 2147483647 h 1056"/>
              <a:gd name="T2" fmla="*/ 2147483647 w 624"/>
              <a:gd name="T3" fmla="*/ 2147483647 h 1056"/>
              <a:gd name="T4" fmla="*/ 2147483647 w 624"/>
              <a:gd name="T5" fmla="*/ 0 h 1056"/>
              <a:gd name="T6" fmla="*/ 0 60000 65536"/>
              <a:gd name="T7" fmla="*/ 0 60000 65536"/>
              <a:gd name="T8" fmla="*/ 0 60000 65536"/>
              <a:gd name="T9" fmla="*/ 0 w 624"/>
              <a:gd name="T10" fmla="*/ 0 h 1056"/>
              <a:gd name="T11" fmla="*/ 624 w 62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1056">
                <a:moveTo>
                  <a:pt x="0" y="1056"/>
                </a:moveTo>
                <a:cubicBezTo>
                  <a:pt x="44" y="880"/>
                  <a:pt x="88" y="704"/>
                  <a:pt x="192" y="528"/>
                </a:cubicBezTo>
                <a:cubicBezTo>
                  <a:pt x="296" y="352"/>
                  <a:pt x="552" y="88"/>
                  <a:pt x="624" y="0"/>
                </a:cubicBez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2" name="Freeform 21"/>
          <p:cNvSpPr>
            <a:spLocks/>
          </p:cNvSpPr>
          <p:nvPr/>
        </p:nvSpPr>
        <p:spPr bwMode="auto">
          <a:xfrm>
            <a:off x="4107780" y="1484783"/>
            <a:ext cx="896268" cy="1309985"/>
          </a:xfrm>
          <a:custGeom>
            <a:avLst/>
            <a:gdLst>
              <a:gd name="T0" fmla="*/ 0 w 1440"/>
              <a:gd name="T1" fmla="*/ 2147483647 h 960"/>
              <a:gd name="T2" fmla="*/ 2147483647 w 1440"/>
              <a:gd name="T3" fmla="*/ 2147483647 h 960"/>
              <a:gd name="T4" fmla="*/ 2147483647 w 1440"/>
              <a:gd name="T5" fmla="*/ 0 h 960"/>
              <a:gd name="T6" fmla="*/ 0 60000 65536"/>
              <a:gd name="T7" fmla="*/ 0 60000 65536"/>
              <a:gd name="T8" fmla="*/ 0 60000 65536"/>
              <a:gd name="T9" fmla="*/ 0 w 1440"/>
              <a:gd name="T10" fmla="*/ 0 h 960"/>
              <a:gd name="T11" fmla="*/ 1440 w 1440"/>
              <a:gd name="T12" fmla="*/ 960 h 9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960">
                <a:moveTo>
                  <a:pt x="0" y="960"/>
                </a:moveTo>
                <a:cubicBezTo>
                  <a:pt x="168" y="728"/>
                  <a:pt x="336" y="496"/>
                  <a:pt x="576" y="336"/>
                </a:cubicBezTo>
                <a:cubicBezTo>
                  <a:pt x="816" y="176"/>
                  <a:pt x="1296" y="56"/>
                  <a:pt x="1440" y="0"/>
                </a:cubicBez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3" name="Freeform 22"/>
          <p:cNvSpPr>
            <a:spLocks/>
          </p:cNvSpPr>
          <p:nvPr/>
        </p:nvSpPr>
        <p:spPr bwMode="auto">
          <a:xfrm>
            <a:off x="4107780" y="1412775"/>
            <a:ext cx="608236" cy="1381993"/>
          </a:xfrm>
          <a:custGeom>
            <a:avLst/>
            <a:gdLst>
              <a:gd name="T0" fmla="*/ 0 w 1104"/>
              <a:gd name="T1" fmla="*/ 2147483647 h 1056"/>
              <a:gd name="T2" fmla="*/ 2147483647 w 1104"/>
              <a:gd name="T3" fmla="*/ 2147483647 h 1056"/>
              <a:gd name="T4" fmla="*/ 2147483647 w 1104"/>
              <a:gd name="T5" fmla="*/ 2147483647 h 1056"/>
              <a:gd name="T6" fmla="*/ 2147483647 w 1104"/>
              <a:gd name="T7" fmla="*/ 0 h 1056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56"/>
              <a:gd name="T14" fmla="*/ 1104 w 1104"/>
              <a:gd name="T15" fmla="*/ 1056 h 10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56">
                <a:moveTo>
                  <a:pt x="0" y="1056"/>
                </a:moveTo>
                <a:cubicBezTo>
                  <a:pt x="124" y="880"/>
                  <a:pt x="248" y="704"/>
                  <a:pt x="384" y="576"/>
                </a:cubicBezTo>
                <a:cubicBezTo>
                  <a:pt x="520" y="448"/>
                  <a:pt x="696" y="384"/>
                  <a:pt x="816" y="288"/>
                </a:cubicBezTo>
                <a:cubicBezTo>
                  <a:pt x="936" y="192"/>
                  <a:pt x="1020" y="96"/>
                  <a:pt x="1104" y="0"/>
                </a:cubicBez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4" name="Freeform 25"/>
          <p:cNvSpPr>
            <a:spLocks/>
          </p:cNvSpPr>
          <p:nvPr/>
        </p:nvSpPr>
        <p:spPr bwMode="auto">
          <a:xfrm>
            <a:off x="4107779" y="1340768"/>
            <a:ext cx="1110286" cy="1454001"/>
          </a:xfrm>
          <a:custGeom>
            <a:avLst/>
            <a:gdLst>
              <a:gd name="T0" fmla="*/ 0 w 1792"/>
              <a:gd name="T1" fmla="*/ 2147483647 h 960"/>
              <a:gd name="T2" fmla="*/ 2147483647 w 1792"/>
              <a:gd name="T3" fmla="*/ 2147483647 h 960"/>
              <a:gd name="T4" fmla="*/ 2147483647 w 1792"/>
              <a:gd name="T5" fmla="*/ 2147483647 h 960"/>
              <a:gd name="T6" fmla="*/ 2147483647 w 1792"/>
              <a:gd name="T7" fmla="*/ 2147483647 h 960"/>
              <a:gd name="T8" fmla="*/ 2147483647 w 1792"/>
              <a:gd name="T9" fmla="*/ 0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92"/>
              <a:gd name="T16" fmla="*/ 0 h 960"/>
              <a:gd name="T17" fmla="*/ 1792 w 1792"/>
              <a:gd name="T18" fmla="*/ 960 h 960"/>
              <a:gd name="connsiteX0" fmla="*/ 0 w 9464"/>
              <a:gd name="connsiteY0" fmla="*/ 10000 h 10000"/>
              <a:gd name="connsiteX1" fmla="*/ 5625 w 9464"/>
              <a:gd name="connsiteY1" fmla="*/ 7000 h 10000"/>
              <a:gd name="connsiteX2" fmla="*/ 8839 w 9464"/>
              <a:gd name="connsiteY2" fmla="*/ 5000 h 10000"/>
              <a:gd name="connsiteX3" fmla="*/ 9375 w 9464"/>
              <a:gd name="connsiteY3" fmla="*/ 0 h 10000"/>
              <a:gd name="connsiteX0" fmla="*/ 0 w 9906"/>
              <a:gd name="connsiteY0" fmla="*/ 10000 h 10000"/>
              <a:gd name="connsiteX1" fmla="*/ 5944 w 9906"/>
              <a:gd name="connsiteY1" fmla="*/ 7000 h 10000"/>
              <a:gd name="connsiteX2" fmla="*/ 9906 w 9906"/>
              <a:gd name="connsiteY2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06" h="10000">
                <a:moveTo>
                  <a:pt x="0" y="10000"/>
                </a:moveTo>
                <a:cubicBezTo>
                  <a:pt x="2194" y="8917"/>
                  <a:pt x="4293" y="8667"/>
                  <a:pt x="5944" y="7000"/>
                </a:cubicBezTo>
                <a:cubicBezTo>
                  <a:pt x="7595" y="5333"/>
                  <a:pt x="9081" y="1458"/>
                  <a:pt x="9906" y="0"/>
                </a:cubicBez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5" name="Freeform 26"/>
          <p:cNvSpPr>
            <a:spLocks/>
          </p:cNvSpPr>
          <p:nvPr/>
        </p:nvSpPr>
        <p:spPr bwMode="auto">
          <a:xfrm>
            <a:off x="4107780" y="1268688"/>
            <a:ext cx="970768" cy="1656256"/>
          </a:xfrm>
          <a:custGeom>
            <a:avLst/>
            <a:gdLst>
              <a:gd name="T0" fmla="*/ 0 w 1880"/>
              <a:gd name="T1" fmla="*/ 2147483647 h 1152"/>
              <a:gd name="T2" fmla="*/ 2147483647 w 1880"/>
              <a:gd name="T3" fmla="*/ 2147483647 h 1152"/>
              <a:gd name="T4" fmla="*/ 2147483647 w 1880"/>
              <a:gd name="T5" fmla="*/ 2147483647 h 1152"/>
              <a:gd name="T6" fmla="*/ 2147483647 w 1880"/>
              <a:gd name="T7" fmla="*/ 0 h 1152"/>
              <a:gd name="T8" fmla="*/ 0 60000 65536"/>
              <a:gd name="T9" fmla="*/ 0 60000 65536"/>
              <a:gd name="T10" fmla="*/ 0 60000 65536"/>
              <a:gd name="T11" fmla="*/ 0 60000 65536"/>
              <a:gd name="T12" fmla="*/ 0 w 1880"/>
              <a:gd name="T13" fmla="*/ 0 h 1152"/>
              <a:gd name="T14" fmla="*/ 1880 w 1880"/>
              <a:gd name="T15" fmla="*/ 1152 h 1152"/>
              <a:gd name="connsiteX0" fmla="*/ 0 w 10000"/>
              <a:gd name="connsiteY0" fmla="*/ 10000 h 10000"/>
              <a:gd name="connsiteX1" fmla="*/ 9702 w 10000"/>
              <a:gd name="connsiteY1" fmla="*/ 4167 h 10000"/>
              <a:gd name="connsiteX2" fmla="*/ 9957 w 10000"/>
              <a:gd name="connsiteY2" fmla="*/ 0 h 10000"/>
              <a:gd name="connsiteX0" fmla="*/ 0 w 9979"/>
              <a:gd name="connsiteY0" fmla="*/ 10000 h 10000"/>
              <a:gd name="connsiteX1" fmla="*/ 6763 w 9979"/>
              <a:gd name="connsiteY1" fmla="*/ 5000 h 10000"/>
              <a:gd name="connsiteX2" fmla="*/ 9957 w 9979"/>
              <a:gd name="connsiteY2" fmla="*/ 0 h 10000"/>
              <a:gd name="connsiteX0" fmla="*/ 0 w 10000"/>
              <a:gd name="connsiteY0" fmla="*/ 10000 h 10000"/>
              <a:gd name="connsiteX1" fmla="*/ 6777 w 10000"/>
              <a:gd name="connsiteY1" fmla="*/ 5000 h 10000"/>
              <a:gd name="connsiteX2" fmla="*/ 9978 w 10000"/>
              <a:gd name="connsiteY2" fmla="*/ 0 h 10000"/>
              <a:gd name="connsiteX0" fmla="*/ 0 w 10000"/>
              <a:gd name="connsiteY0" fmla="*/ 10000 h 10000"/>
              <a:gd name="connsiteX1" fmla="*/ 6129 w 10000"/>
              <a:gd name="connsiteY1" fmla="*/ 4545 h 10000"/>
              <a:gd name="connsiteX2" fmla="*/ 9978 w 10000"/>
              <a:gd name="connsiteY2" fmla="*/ 0 h 10000"/>
              <a:gd name="connsiteX0" fmla="*/ 0 w 8746"/>
              <a:gd name="connsiteY0" fmla="*/ 10455 h 10455"/>
              <a:gd name="connsiteX1" fmla="*/ 6129 w 8746"/>
              <a:gd name="connsiteY1" fmla="*/ 5000 h 10455"/>
              <a:gd name="connsiteX2" fmla="*/ 8724 w 8746"/>
              <a:gd name="connsiteY2" fmla="*/ 0 h 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46" h="10455">
                <a:moveTo>
                  <a:pt x="0" y="10455"/>
                </a:moveTo>
                <a:cubicBezTo>
                  <a:pt x="2025" y="9240"/>
                  <a:pt x="4467" y="6667"/>
                  <a:pt x="6129" y="5000"/>
                </a:cubicBezTo>
                <a:cubicBezTo>
                  <a:pt x="7795" y="3625"/>
                  <a:pt x="8746" y="1458"/>
                  <a:pt x="8724" y="0"/>
                </a:cubicBez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6" name="Freeform 27"/>
          <p:cNvSpPr>
            <a:spLocks/>
          </p:cNvSpPr>
          <p:nvPr/>
        </p:nvSpPr>
        <p:spPr bwMode="auto">
          <a:xfrm>
            <a:off x="4107781" y="2276872"/>
            <a:ext cx="608236" cy="517898"/>
          </a:xfrm>
          <a:custGeom>
            <a:avLst/>
            <a:gdLst>
              <a:gd name="T0" fmla="*/ 0 w 456"/>
              <a:gd name="T1" fmla="*/ 2147483647 h 384"/>
              <a:gd name="T2" fmla="*/ 2147483647 w 456"/>
              <a:gd name="T3" fmla="*/ 2147483647 h 384"/>
              <a:gd name="T4" fmla="*/ 2147483647 w 456"/>
              <a:gd name="T5" fmla="*/ 0 h 384"/>
              <a:gd name="T6" fmla="*/ 0 60000 65536"/>
              <a:gd name="T7" fmla="*/ 0 60000 65536"/>
              <a:gd name="T8" fmla="*/ 0 60000 65536"/>
              <a:gd name="T9" fmla="*/ 0 w 456"/>
              <a:gd name="T10" fmla="*/ 0 h 384"/>
              <a:gd name="T11" fmla="*/ 456 w 456"/>
              <a:gd name="T12" fmla="*/ 384 h 384"/>
              <a:gd name="connsiteX0" fmla="*/ 0 w 9474"/>
              <a:gd name="connsiteY0" fmla="*/ 10000 h 10000"/>
              <a:gd name="connsiteX1" fmla="*/ 5971 w 9474"/>
              <a:gd name="connsiteY1" fmla="*/ 4467 h 10000"/>
              <a:gd name="connsiteX2" fmla="*/ 9474 w 9474"/>
              <a:gd name="connsiteY2" fmla="*/ 0 h 10000"/>
              <a:gd name="connsiteX0" fmla="*/ 0 w 11973"/>
              <a:gd name="connsiteY0" fmla="*/ 9107 h 9107"/>
              <a:gd name="connsiteX1" fmla="*/ 6303 w 11973"/>
              <a:gd name="connsiteY1" fmla="*/ 3574 h 9107"/>
              <a:gd name="connsiteX2" fmla="*/ 11973 w 11973"/>
              <a:gd name="connsiteY2" fmla="*/ 0 h 9107"/>
              <a:gd name="connsiteX0" fmla="*/ 0 w 10000"/>
              <a:gd name="connsiteY0" fmla="*/ 10000 h 10000"/>
              <a:gd name="connsiteX1" fmla="*/ 6448 w 10000"/>
              <a:gd name="connsiteY1" fmla="*/ 4906 h 10000"/>
              <a:gd name="connsiteX2" fmla="*/ 10000 w 10000"/>
              <a:gd name="connsiteY2" fmla="*/ 0 h 10000"/>
              <a:gd name="connsiteX0" fmla="*/ 0 w 10000"/>
              <a:gd name="connsiteY0" fmla="*/ 10000 h 10000"/>
              <a:gd name="connsiteX1" fmla="*/ 6448 w 10000"/>
              <a:gd name="connsiteY1" fmla="*/ 4906 h 10000"/>
              <a:gd name="connsiteX2" fmla="*/ 10000 w 10000"/>
              <a:gd name="connsiteY2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3016" y="8170"/>
                  <a:pt x="4782" y="6573"/>
                  <a:pt x="6448" y="4906"/>
                </a:cubicBezTo>
                <a:cubicBezTo>
                  <a:pt x="8115" y="3240"/>
                  <a:pt x="9384" y="1150"/>
                  <a:pt x="10000" y="0"/>
                </a:cubicBez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7" name="Freeform 28"/>
          <p:cNvSpPr>
            <a:spLocks/>
          </p:cNvSpPr>
          <p:nvPr/>
        </p:nvSpPr>
        <p:spPr bwMode="auto">
          <a:xfrm>
            <a:off x="4082380" y="2391455"/>
            <a:ext cx="85196" cy="462052"/>
          </a:xfrm>
          <a:custGeom>
            <a:avLst/>
            <a:gdLst>
              <a:gd name="T0" fmla="*/ 0 w 144"/>
              <a:gd name="T1" fmla="*/ 2147483647 h 336"/>
              <a:gd name="T2" fmla="*/ 2147483647 w 144"/>
              <a:gd name="T3" fmla="*/ 0 h 336"/>
              <a:gd name="T4" fmla="*/ 0 60000 65536"/>
              <a:gd name="T5" fmla="*/ 0 60000 65536"/>
              <a:gd name="T6" fmla="*/ 0 w 144"/>
              <a:gd name="T7" fmla="*/ 0 h 336"/>
              <a:gd name="T8" fmla="*/ 144 w 144"/>
              <a:gd name="T9" fmla="*/ 336 h 3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4" h="336">
                <a:moveTo>
                  <a:pt x="0" y="336"/>
                </a:moveTo>
                <a:cubicBezTo>
                  <a:pt x="0" y="336"/>
                  <a:pt x="72" y="168"/>
                  <a:pt x="144" y="0"/>
                </a:cubicBez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8" name="Freeform 29"/>
          <p:cNvSpPr>
            <a:spLocks/>
          </p:cNvSpPr>
          <p:nvPr/>
        </p:nvSpPr>
        <p:spPr bwMode="auto">
          <a:xfrm>
            <a:off x="3726780" y="2266710"/>
            <a:ext cx="413172" cy="586225"/>
          </a:xfrm>
          <a:custGeom>
            <a:avLst/>
            <a:gdLst>
              <a:gd name="T0" fmla="*/ 2147483647 w 240"/>
              <a:gd name="T1" fmla="*/ 2147483647 h 384"/>
              <a:gd name="T2" fmla="*/ 0 w 240"/>
              <a:gd name="T3" fmla="*/ 0 h 384"/>
              <a:gd name="T4" fmla="*/ 0 60000 65536"/>
              <a:gd name="T5" fmla="*/ 0 60000 65536"/>
              <a:gd name="T6" fmla="*/ 0 w 240"/>
              <a:gd name="T7" fmla="*/ 0 h 384"/>
              <a:gd name="T8" fmla="*/ 240 w 240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" h="384">
                <a:moveTo>
                  <a:pt x="240" y="384"/>
                </a:moveTo>
                <a:cubicBezTo>
                  <a:pt x="240" y="384"/>
                  <a:pt x="120" y="192"/>
                  <a:pt x="0" y="0"/>
                </a:cubicBez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9" name="Freeform 30"/>
          <p:cNvSpPr>
            <a:spLocks/>
          </p:cNvSpPr>
          <p:nvPr/>
        </p:nvSpPr>
        <p:spPr bwMode="auto">
          <a:xfrm>
            <a:off x="4107779" y="1988840"/>
            <a:ext cx="968277" cy="936104"/>
          </a:xfrm>
          <a:custGeom>
            <a:avLst/>
            <a:gdLst>
              <a:gd name="T0" fmla="*/ 0 w 864"/>
              <a:gd name="T1" fmla="*/ 2147483647 h 576"/>
              <a:gd name="T2" fmla="*/ 2147483647 w 864"/>
              <a:gd name="T3" fmla="*/ 2147483647 h 576"/>
              <a:gd name="T4" fmla="*/ 2147483647 w 864"/>
              <a:gd name="T5" fmla="*/ 0 h 576"/>
              <a:gd name="T6" fmla="*/ 0 60000 65536"/>
              <a:gd name="T7" fmla="*/ 0 60000 65536"/>
              <a:gd name="T8" fmla="*/ 0 60000 65536"/>
              <a:gd name="T9" fmla="*/ 0 w 864"/>
              <a:gd name="T10" fmla="*/ 0 h 576"/>
              <a:gd name="T11" fmla="*/ 864 w 864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4" h="576">
                <a:moveTo>
                  <a:pt x="0" y="576"/>
                </a:moveTo>
                <a:cubicBezTo>
                  <a:pt x="240" y="480"/>
                  <a:pt x="480" y="384"/>
                  <a:pt x="624" y="288"/>
                </a:cubicBezTo>
                <a:cubicBezTo>
                  <a:pt x="768" y="192"/>
                  <a:pt x="816" y="96"/>
                  <a:pt x="864" y="0"/>
                </a:cubicBez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0" name="Freeform 31"/>
          <p:cNvSpPr>
            <a:spLocks/>
          </p:cNvSpPr>
          <p:nvPr/>
        </p:nvSpPr>
        <p:spPr bwMode="auto">
          <a:xfrm>
            <a:off x="3779901" y="1196752"/>
            <a:ext cx="288037" cy="1656126"/>
          </a:xfrm>
          <a:custGeom>
            <a:avLst/>
            <a:gdLst>
              <a:gd name="T0" fmla="*/ 2147483647 w 288"/>
              <a:gd name="T1" fmla="*/ 2147483647 h 1344"/>
              <a:gd name="T2" fmla="*/ 2147483647 w 288"/>
              <a:gd name="T3" fmla="*/ 2147483647 h 1344"/>
              <a:gd name="T4" fmla="*/ 0 w 288"/>
              <a:gd name="T5" fmla="*/ 0 h 1344"/>
              <a:gd name="T6" fmla="*/ 0 60000 65536"/>
              <a:gd name="T7" fmla="*/ 0 60000 65536"/>
              <a:gd name="T8" fmla="*/ 0 60000 65536"/>
              <a:gd name="T9" fmla="*/ 0 w 288"/>
              <a:gd name="T10" fmla="*/ 0 h 1344"/>
              <a:gd name="T11" fmla="*/ 288 w 288"/>
              <a:gd name="T12" fmla="*/ 1344 h 1344"/>
              <a:gd name="connsiteX0" fmla="*/ 8735 w 8735"/>
              <a:gd name="connsiteY0" fmla="*/ 10000 h 10000"/>
              <a:gd name="connsiteX1" fmla="*/ 402 w 8735"/>
              <a:gd name="connsiteY1" fmla="*/ 3929 h 10000"/>
              <a:gd name="connsiteX2" fmla="*/ 6325 w 8735"/>
              <a:gd name="connsiteY2" fmla="*/ 0 h 10000"/>
              <a:gd name="connsiteX0" fmla="*/ 8057 w 8057"/>
              <a:gd name="connsiteY0" fmla="*/ 10000 h 10000"/>
              <a:gd name="connsiteX1" fmla="*/ 460 w 8057"/>
              <a:gd name="connsiteY1" fmla="*/ 3750 h 10000"/>
              <a:gd name="connsiteX2" fmla="*/ 5298 w 8057"/>
              <a:gd name="connsiteY2" fmla="*/ 0 h 10000"/>
              <a:gd name="connsiteX0" fmla="*/ 34026 w 34026"/>
              <a:gd name="connsiteY0" fmla="*/ 9583 h 9583"/>
              <a:gd name="connsiteX1" fmla="*/ 4003 w 34026"/>
              <a:gd name="connsiteY1" fmla="*/ 3750 h 9583"/>
              <a:gd name="connsiteX2" fmla="*/ 10008 w 34026"/>
              <a:gd name="connsiteY2" fmla="*/ 0 h 9583"/>
              <a:gd name="connsiteX0" fmla="*/ 10000 w 10000"/>
              <a:gd name="connsiteY0" fmla="*/ 10000 h 10000"/>
              <a:gd name="connsiteX1" fmla="*/ 1176 w 10000"/>
              <a:gd name="connsiteY1" fmla="*/ 3913 h 10000"/>
              <a:gd name="connsiteX2" fmla="*/ 2941 w 10000"/>
              <a:gd name="connsiteY2" fmla="*/ 0 h 10000"/>
              <a:gd name="connsiteX0" fmla="*/ 8235 w 8235"/>
              <a:gd name="connsiteY0" fmla="*/ 10000 h 10000"/>
              <a:gd name="connsiteX1" fmla="*/ 1176 w 8235"/>
              <a:gd name="connsiteY1" fmla="*/ 3913 h 10000"/>
              <a:gd name="connsiteX2" fmla="*/ 1176 w 8235"/>
              <a:gd name="connsiteY2" fmla="*/ 0 h 10000"/>
              <a:gd name="connsiteX0" fmla="*/ 8572 w 8572"/>
              <a:gd name="connsiteY0" fmla="*/ 10000 h 10000"/>
              <a:gd name="connsiteX1" fmla="*/ 6429 w 8572"/>
              <a:gd name="connsiteY1" fmla="*/ 3913 h 10000"/>
              <a:gd name="connsiteX2" fmla="*/ 0 w 8572"/>
              <a:gd name="connsiteY2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" h="10000">
                <a:moveTo>
                  <a:pt x="8572" y="10000"/>
                </a:moveTo>
                <a:cubicBezTo>
                  <a:pt x="6882" y="7702"/>
                  <a:pt x="8482" y="6793"/>
                  <a:pt x="6429" y="3913"/>
                </a:cubicBezTo>
                <a:cubicBezTo>
                  <a:pt x="5001" y="2247"/>
                  <a:pt x="141" y="684"/>
                  <a:pt x="0" y="0"/>
                </a:cubicBezTo>
              </a:path>
            </a:pathLst>
          </a:custGeom>
          <a:noFill/>
          <a:ln w="38100">
            <a:solidFill>
              <a:srgbClr val="000AFF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42" name="Picture 66" descr="Curlew 1-1√ copy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3350" y="2025650"/>
            <a:ext cx="3600450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67" descr=" Whimbrel 1-1√ copy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3338513"/>
            <a:ext cx="2743200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4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45" grpId="0"/>
      <p:bldP spid="48" grpId="0"/>
      <p:bldP spid="49" grpId="0"/>
      <p:bldP spid="50" grpId="0"/>
      <p:bldP spid="47" grpId="0"/>
      <p:bldP spid="37" grpId="0" animBg="1"/>
      <p:bldP spid="3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9943" name="Picture 7" descr="red_knot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8733"/>
            <a:ext cx="7162800" cy="6808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Image result for image red knot austral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4012"/>
            <a:ext cx="1447800" cy="505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mage red knot austral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" y="5760720"/>
            <a:ext cx="170688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0124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0" name="Picture 2" descr="Image result for image grey tailed tattler austral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274491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grey_tattle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49213"/>
            <a:ext cx="7162800" cy="6808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1524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4" name="Picture 2" descr="Image result for image great knot  austra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4876800"/>
            <a:ext cx="2534037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great_knot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7895" y="0"/>
            <a:ext cx="7214572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4476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3333" r="65679" b="31111"/>
          <a:stretch/>
        </p:blipFill>
        <p:spPr>
          <a:xfrm>
            <a:off x="152400" y="152400"/>
            <a:ext cx="2895600" cy="4114800"/>
          </a:xfrm>
          <a:prstGeom prst="rect">
            <a:avLst/>
          </a:prstGeom>
        </p:spPr>
      </p:pic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528638" y="4267200"/>
            <a:ext cx="1909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altLang="en-US" sz="2000">
                <a:latin typeface="Century Schoolbook" panose="02040604050505020304" pitchFamily="18" charset="0"/>
              </a:rPr>
              <a:t>Grant Pearson</a:t>
            </a:r>
            <a:endParaRPr lang="en-GB" altLang="en-US" sz="2000">
              <a:latin typeface="Century Schoolbook" panose="02040604050505020304" pitchFamily="18" charset="0"/>
            </a:endParaRPr>
          </a:p>
        </p:txBody>
      </p:sp>
      <p:sp>
        <p:nvSpPr>
          <p:cNvPr id="94213" name="AutoShape 5"/>
          <p:cNvSpPr>
            <a:spLocks noChangeArrowheads="1"/>
          </p:cNvSpPr>
          <p:nvPr/>
        </p:nvSpPr>
        <p:spPr bwMode="auto">
          <a:xfrm>
            <a:off x="3505200" y="838200"/>
            <a:ext cx="2514600" cy="1524000"/>
          </a:xfrm>
          <a:prstGeom prst="wedgeRoundRectCallout">
            <a:avLst>
              <a:gd name="adj1" fmla="val -113694"/>
              <a:gd name="adj2" fmla="val -1019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3573462" y="1096962"/>
            <a:ext cx="23780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nl-NL" altLang="en-US" sz="2000" dirty="0"/>
              <a:t>“the richest known intertidal mudflat in the world”</a:t>
            </a:r>
            <a:endParaRPr lang="en-G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377016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3333" r="65679" b="31111"/>
          <a:stretch/>
        </p:blipFill>
        <p:spPr>
          <a:xfrm>
            <a:off x="152400" y="152400"/>
            <a:ext cx="2895600" cy="4114800"/>
          </a:xfrm>
          <a:prstGeom prst="rect">
            <a:avLst/>
          </a:prstGeom>
        </p:spPr>
      </p:pic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528638" y="4267200"/>
            <a:ext cx="1909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altLang="en-US" sz="2000">
                <a:latin typeface="Century Schoolbook" panose="02040604050505020304" pitchFamily="18" charset="0"/>
              </a:rPr>
              <a:t>Grant Pearson</a:t>
            </a:r>
            <a:endParaRPr lang="en-GB" altLang="en-US" sz="2000">
              <a:latin typeface="Century Schoolbook" panose="020406040505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05200" y="838200"/>
            <a:ext cx="2514600" cy="1524000"/>
            <a:chOff x="3505200" y="838200"/>
            <a:chExt cx="2514600" cy="1524000"/>
          </a:xfrm>
        </p:grpSpPr>
        <p:sp>
          <p:nvSpPr>
            <p:cNvPr id="94213" name="AutoShape 5"/>
            <p:cNvSpPr>
              <a:spLocks noChangeArrowheads="1"/>
            </p:cNvSpPr>
            <p:nvPr/>
          </p:nvSpPr>
          <p:spPr bwMode="auto">
            <a:xfrm>
              <a:off x="3505200" y="838200"/>
              <a:ext cx="2514600" cy="1524000"/>
            </a:xfrm>
            <a:prstGeom prst="wedgeRoundRectCallout">
              <a:avLst>
                <a:gd name="adj1" fmla="val -113694"/>
                <a:gd name="adj2" fmla="val -10196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altLang="en-US"/>
            </a:p>
          </p:txBody>
        </p:sp>
        <p:sp>
          <p:nvSpPr>
            <p:cNvPr id="94214" name="Text Box 6"/>
            <p:cNvSpPr txBox="1">
              <a:spLocks noChangeArrowheads="1"/>
            </p:cNvSpPr>
            <p:nvPr/>
          </p:nvSpPr>
          <p:spPr bwMode="auto">
            <a:xfrm>
              <a:off x="3582088" y="936683"/>
              <a:ext cx="2378075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nl-NL" altLang="en-US" sz="2000" dirty="0"/>
                <a:t>“the biggest known marine benthic invertebrate survey in the world”</a:t>
              </a:r>
              <a:endParaRPr lang="en-GB" altLang="en-US" sz="20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593" r="8889" b="11481"/>
          <a:stretch/>
        </p:blipFill>
        <p:spPr>
          <a:xfrm rot="5400000">
            <a:off x="5236409" y="2950409"/>
            <a:ext cx="4321117" cy="334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3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D991E1-D1FD-4454-A0C6-D5B83A4FAEA3}"/>
              </a:ext>
            </a:extLst>
          </p:cNvPr>
          <p:cNvSpPr txBox="1"/>
          <p:nvPr/>
        </p:nvSpPr>
        <p:spPr>
          <a:xfrm>
            <a:off x="914400" y="1143000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That’s the science and the volunteers….</a:t>
            </a:r>
          </a:p>
          <a:p>
            <a:pPr algn="ctr"/>
            <a:r>
              <a:rPr lang="en-US" sz="2800" dirty="0"/>
              <a:t>What about the specialists?</a:t>
            </a:r>
          </a:p>
        </p:txBody>
      </p:sp>
    </p:spTree>
    <p:extLst>
      <p:ext uri="{BB962C8B-B14F-4D97-AF65-F5344CB8AC3E}">
        <p14:creationId xmlns:p14="http://schemas.microsoft.com/office/powerpoint/2010/main" val="17365516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5"/>
          <p:cNvSpPr>
            <a:spLocks noGrp="1" noChangeArrowheads="1"/>
          </p:cNvSpPr>
          <p:nvPr>
            <p:ph type="title"/>
          </p:nvPr>
        </p:nvSpPr>
        <p:spPr>
          <a:xfrm>
            <a:off x="5133975" y="2769069"/>
            <a:ext cx="3733800" cy="914400"/>
          </a:xfrm>
        </p:spPr>
        <p:txBody>
          <a:bodyPr/>
          <a:lstStyle/>
          <a:p>
            <a:r>
              <a:rPr lang="en-US" altLang="en-US" dirty="0"/>
              <a:t>Great cooks</a:t>
            </a:r>
          </a:p>
        </p:txBody>
      </p:sp>
      <p:pic>
        <p:nvPicPr>
          <p:cNvPr id="51204" name="Picture 4" descr="IMG_04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400"/>
            <a:ext cx="4857750" cy="6477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7" name="Picture 7" descr="DSC_63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175" y="-25400"/>
            <a:ext cx="3298825" cy="25955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683469"/>
            <a:ext cx="4724400" cy="317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681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78858"/>
            <a:ext cx="6711654" cy="4195481"/>
          </a:xfrm>
        </p:spPr>
        <p:txBody>
          <a:bodyPr/>
          <a:lstStyle/>
          <a:p>
            <a:r>
              <a:rPr lang="en-US" dirty="0"/>
              <a:t>Postcards WA – on national TV</a:t>
            </a:r>
          </a:p>
          <a:p>
            <a:r>
              <a:rPr lang="en-US" dirty="0"/>
              <a:t>Smaller, more local vids in competitions, etc.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70B042-D91E-4487-AD2D-AE05283B65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10" y="1981201"/>
            <a:ext cx="866627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62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7EDB-6977-497A-8511-7948CBC47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50756D-C7B8-4279-B82A-1C4FAE4D0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" y="2490246"/>
            <a:ext cx="5533697" cy="4341478"/>
          </a:xfrm>
        </p:spPr>
      </p:pic>
    </p:spTree>
    <p:extLst>
      <p:ext uri="{BB962C8B-B14F-4D97-AF65-F5344CB8AC3E}">
        <p14:creationId xmlns:p14="http://schemas.microsoft.com/office/powerpoint/2010/main" val="29158774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good mechanic</a:t>
            </a:r>
          </a:p>
        </p:txBody>
      </p:sp>
      <p:pic>
        <p:nvPicPr>
          <p:cNvPr id="47108" name="Picture 4" descr="DSCN117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295400"/>
            <a:ext cx="7315200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977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7391400" cy="5181600"/>
          </a:xfrm>
        </p:spPr>
        <p:txBody>
          <a:bodyPr/>
          <a:lstStyle/>
          <a:p>
            <a:r>
              <a:rPr lang="en-US" sz="3200" dirty="0"/>
              <a:t>It was only in the ‘80s that the area was “discovered” as a bird paradise.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The research started in the early ‘90s as folks began to pay attention to all these birds and what they eat.</a:t>
            </a:r>
          </a:p>
        </p:txBody>
      </p:sp>
    </p:spTree>
    <p:extLst>
      <p:ext uri="{BB962C8B-B14F-4D97-AF65-F5344CB8AC3E}">
        <p14:creationId xmlns:p14="http://schemas.microsoft.com/office/powerpoint/2010/main" val="3472400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7882" y="243740"/>
            <a:ext cx="5611290" cy="614082"/>
          </a:xfrm>
        </p:spPr>
        <p:txBody>
          <a:bodyPr/>
          <a:lstStyle/>
          <a:p>
            <a:r>
              <a:rPr lang="en-US" sz="3200" dirty="0"/>
              <a:t>And never forget a medic</a:t>
            </a:r>
          </a:p>
        </p:txBody>
      </p:sp>
      <p:pic>
        <p:nvPicPr>
          <p:cNvPr id="4" name="Picture 3" descr="IMG_0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3318510"/>
            <a:ext cx="4719320" cy="353949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 descr="P61202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65200"/>
            <a:ext cx="4419600" cy="5892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11" y="624840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by Lucie</a:t>
            </a:r>
          </a:p>
        </p:txBody>
      </p:sp>
    </p:spTree>
    <p:extLst>
      <p:ext uri="{BB962C8B-B14F-4D97-AF65-F5344CB8AC3E}">
        <p14:creationId xmlns:p14="http://schemas.microsoft.com/office/powerpoint/2010/main" val="41170784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this is nice, but….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did it work?</a:t>
            </a:r>
          </a:p>
          <a:p>
            <a:r>
              <a:rPr lang="en-US" dirty="0"/>
              <a:t>Why did so many people come back and volunteer their time?</a:t>
            </a:r>
          </a:p>
          <a:p>
            <a:r>
              <a:rPr lang="en-US" dirty="0"/>
              <a:t>Were the outcomes met?</a:t>
            </a:r>
          </a:p>
        </p:txBody>
      </p:sp>
    </p:spTree>
    <p:extLst>
      <p:ext uri="{BB962C8B-B14F-4D97-AF65-F5344CB8AC3E}">
        <p14:creationId xmlns:p14="http://schemas.microsoft.com/office/powerpoint/2010/main" val="31000375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7706700" cy="4652675"/>
          </a:xfrm>
        </p:spPr>
        <p:txBody>
          <a:bodyPr>
            <a:normAutofit/>
          </a:bodyPr>
          <a:lstStyle/>
          <a:p>
            <a:r>
              <a:rPr lang="en-US" dirty="0"/>
              <a:t>We mostly had the right people with the right skills</a:t>
            </a:r>
          </a:p>
          <a:p>
            <a:r>
              <a:rPr lang="en-US" dirty="0"/>
              <a:t>Excellent leadership that brought people together despite some challenging situations.</a:t>
            </a:r>
          </a:p>
          <a:p>
            <a:r>
              <a:rPr lang="en-US" dirty="0"/>
              <a:t>Including people to the extent possible, given their skills, time, and interest.</a:t>
            </a:r>
          </a:p>
          <a:p>
            <a:r>
              <a:rPr lang="en-US" dirty="0"/>
              <a:t>Made education of everyone a priority  - kept everyone informed with almost daily briefings and plenty of Q&amp;A.</a:t>
            </a:r>
          </a:p>
          <a:p>
            <a:r>
              <a:rPr lang="en-US" dirty="0"/>
              <a:t>Everyone worked – especially the senior people.</a:t>
            </a:r>
          </a:p>
          <a:p>
            <a:r>
              <a:rPr lang="en-US" dirty="0"/>
              <a:t>It was fun.</a:t>
            </a:r>
          </a:p>
          <a:p>
            <a:r>
              <a:rPr lang="en-US" dirty="0"/>
              <a:t>Everyone could see the importance of what we were doing</a:t>
            </a:r>
          </a:p>
        </p:txBody>
      </p:sp>
    </p:spTree>
    <p:extLst>
      <p:ext uri="{BB962C8B-B14F-4D97-AF65-F5344CB8AC3E}">
        <p14:creationId xmlns:p14="http://schemas.microsoft.com/office/powerpoint/2010/main" val="16649447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82" y="0"/>
            <a:ext cx="8278290" cy="837732"/>
          </a:xfrm>
        </p:spPr>
        <p:txBody>
          <a:bodyPr/>
          <a:lstStyle/>
          <a:p>
            <a:r>
              <a:rPr lang="en-US" dirty="0"/>
              <a:t>The keystone of all this: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6711654" cy="838200"/>
          </a:xfrm>
        </p:spPr>
        <p:txBody>
          <a:bodyPr/>
          <a:lstStyle/>
          <a:p>
            <a:r>
              <a:rPr lang="en-US" dirty="0"/>
              <a:t>A lot of research, a lot of community outreach.</a:t>
            </a:r>
          </a:p>
          <a:p>
            <a:r>
              <a:rPr lang="en-US" dirty="0"/>
              <a:t>And one dude who never stopped believing.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499"/>
            <a:ext cx="9144001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253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Rectangle 5"/>
          <p:cNvSpPr>
            <a:spLocks noGrp="1" noChangeArrowheads="1"/>
          </p:cNvSpPr>
          <p:nvPr>
            <p:ph type="title"/>
          </p:nvPr>
        </p:nvSpPr>
        <p:spPr>
          <a:xfrm>
            <a:off x="396610" y="40577"/>
            <a:ext cx="7055380" cy="1400530"/>
          </a:xfrm>
        </p:spPr>
        <p:txBody>
          <a:bodyPr/>
          <a:lstStyle/>
          <a:p>
            <a:r>
              <a:rPr lang="en-US" altLang="en-US" dirty="0"/>
              <a:t>Regular updates and meetings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399"/>
            <a:ext cx="7451990" cy="5588993"/>
          </a:xfrm>
        </p:spPr>
      </p:pic>
    </p:spTree>
    <p:extLst>
      <p:ext uri="{BB962C8B-B14F-4D97-AF65-F5344CB8AC3E}">
        <p14:creationId xmlns:p14="http://schemas.microsoft.com/office/powerpoint/2010/main" val="1251773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540"/>
            <a:ext cx="7055380" cy="842682"/>
          </a:xfrm>
        </p:spPr>
        <p:txBody>
          <a:bodyPr/>
          <a:lstStyle/>
          <a:p>
            <a:r>
              <a:rPr lang="en-US" dirty="0"/>
              <a:t>New blood.. And old.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222"/>
            <a:ext cx="7772400" cy="5829300"/>
          </a:xfrm>
        </p:spPr>
      </p:pic>
    </p:spTree>
    <p:extLst>
      <p:ext uri="{BB962C8B-B14F-4D97-AF65-F5344CB8AC3E}">
        <p14:creationId xmlns:p14="http://schemas.microsoft.com/office/powerpoint/2010/main" val="16687643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710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96"/>
            <a:ext cx="9144000" cy="64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303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8638"/>
            <a:ext cx="9144000" cy="500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542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366" y="0"/>
            <a:ext cx="4577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75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Which, of course, begged the questions: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are they here?</a:t>
            </a:r>
          </a:p>
          <a:p>
            <a:r>
              <a:rPr lang="en-US" dirty="0"/>
              <a:t>Where did they come from?</a:t>
            </a:r>
          </a:p>
          <a:p>
            <a:r>
              <a:rPr lang="en-US" dirty="0"/>
              <a:t>What are they eating?</a:t>
            </a:r>
          </a:p>
          <a:p>
            <a:r>
              <a:rPr lang="en-US" dirty="0"/>
              <a:t>What’s unique about these areas?</a:t>
            </a:r>
          </a:p>
          <a:p>
            <a:r>
              <a:rPr lang="en-US" dirty="0"/>
              <a:t>What are the greatest hazards to the birds?</a:t>
            </a:r>
          </a:p>
          <a:p>
            <a:r>
              <a:rPr lang="en-US" dirty="0"/>
              <a:t>What do we need to do to protect them?</a:t>
            </a:r>
          </a:p>
        </p:txBody>
      </p:sp>
    </p:spTree>
    <p:extLst>
      <p:ext uri="{BB962C8B-B14F-4D97-AF65-F5344CB8AC3E}">
        <p14:creationId xmlns:p14="http://schemas.microsoft.com/office/powerpoint/2010/main" val="20058361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871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400"/>
            <a:ext cx="7668690" cy="1071282"/>
          </a:xfrm>
        </p:spPr>
        <p:txBody>
          <a:bodyPr/>
          <a:lstStyle/>
          <a:p>
            <a:r>
              <a:rPr lang="en-US" sz="2800" dirty="0"/>
              <a:t>Or town.  Or, really, anywhere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2000"/>
            <a:ext cx="9103839" cy="6069227"/>
          </a:xfrm>
        </p:spPr>
      </p:pic>
      <p:sp>
        <p:nvSpPr>
          <p:cNvPr id="5" name="Rectangle 4"/>
          <p:cNvSpPr/>
          <p:nvPr/>
        </p:nvSpPr>
        <p:spPr>
          <a:xfrm>
            <a:off x="7239000" y="6555601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Photo: Ginny Chan</a:t>
            </a:r>
          </a:p>
        </p:txBody>
      </p:sp>
    </p:spTree>
    <p:extLst>
      <p:ext uri="{BB962C8B-B14F-4D97-AF65-F5344CB8AC3E}">
        <p14:creationId xmlns:p14="http://schemas.microsoft.com/office/powerpoint/2010/main" val="41898722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Between expedition continuity via….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Locals!</a:t>
            </a:r>
          </a:p>
          <a:p>
            <a:r>
              <a:rPr lang="en-US" dirty="0"/>
              <a:t>Bird banding and various bird expeditions.</a:t>
            </a:r>
          </a:p>
          <a:p>
            <a:r>
              <a:rPr lang="en-US" dirty="0" err="1"/>
              <a:t>Monroeb</a:t>
            </a:r>
            <a:r>
              <a:rPr lang="en-US" dirty="0"/>
              <a:t> sampling</a:t>
            </a:r>
          </a:p>
          <a:p>
            <a:r>
              <a:rPr lang="en-US" dirty="0"/>
              <a:t>BBO</a:t>
            </a:r>
          </a:p>
        </p:txBody>
      </p:sp>
    </p:spTree>
    <p:extLst>
      <p:ext uri="{BB962C8B-B14F-4D97-AF65-F5344CB8AC3E}">
        <p14:creationId xmlns:p14="http://schemas.microsoft.com/office/powerpoint/2010/main" val="10368283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Expedition leaders that share the dirty work.</a:t>
            </a:r>
          </a:p>
        </p:txBody>
      </p:sp>
      <p:pic>
        <p:nvPicPr>
          <p:cNvPr id="48132" name="Picture 4" descr="IMG_04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657350"/>
            <a:ext cx="6934200" cy="5200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4194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734"/>
            <a:ext cx="7055380" cy="1400530"/>
          </a:xfrm>
        </p:spPr>
        <p:txBody>
          <a:bodyPr/>
          <a:lstStyle/>
          <a:p>
            <a:r>
              <a:rPr lang="en-US" sz="3200" dirty="0"/>
              <a:t>Keeping your sense of humor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9"/>
            <a:ext cx="9144000" cy="6096001"/>
          </a:xfrm>
        </p:spPr>
      </p:pic>
      <p:sp>
        <p:nvSpPr>
          <p:cNvPr id="4" name="Rectangle 3"/>
          <p:cNvSpPr/>
          <p:nvPr/>
        </p:nvSpPr>
        <p:spPr>
          <a:xfrm>
            <a:off x="7662504" y="914400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Ginny Chan</a:t>
            </a:r>
          </a:p>
        </p:txBody>
      </p:sp>
    </p:spTree>
    <p:extLst>
      <p:ext uri="{BB962C8B-B14F-4D97-AF65-F5344CB8AC3E}">
        <p14:creationId xmlns:p14="http://schemas.microsoft.com/office/powerpoint/2010/main" val="25722937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30"/>
            <a:ext cx="7055380" cy="1400530"/>
          </a:xfrm>
        </p:spPr>
        <p:txBody>
          <a:bodyPr/>
          <a:lstStyle/>
          <a:p>
            <a:r>
              <a:rPr lang="en-US" dirty="0"/>
              <a:t>Having fun.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895"/>
            <a:ext cx="9144000" cy="6097867"/>
          </a:xfrm>
        </p:spPr>
      </p:pic>
      <p:sp>
        <p:nvSpPr>
          <p:cNvPr id="5" name="Rectangle 4"/>
          <p:cNvSpPr/>
          <p:nvPr/>
        </p:nvSpPr>
        <p:spPr>
          <a:xfrm>
            <a:off x="7239000" y="6555601"/>
            <a:ext cx="1438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</a:t>
            </a:r>
            <a:r>
              <a:rPr lang="en-US" sz="1200" dirty="0" err="1">
                <a:solidFill>
                  <a:schemeClr val="bg1"/>
                </a:solidFill>
              </a:rPr>
              <a:t>Hebo</a:t>
            </a:r>
            <a:r>
              <a:rPr lang="en-US" sz="1200" dirty="0">
                <a:solidFill>
                  <a:schemeClr val="bg1"/>
                </a:solidFill>
              </a:rPr>
              <a:t> Peng</a:t>
            </a:r>
          </a:p>
        </p:txBody>
      </p:sp>
    </p:spTree>
    <p:extLst>
      <p:ext uri="{BB962C8B-B14F-4D97-AF65-F5344CB8AC3E}">
        <p14:creationId xmlns:p14="http://schemas.microsoft.com/office/powerpoint/2010/main" val="20687286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2718"/>
            <a:ext cx="7387690" cy="1452282"/>
          </a:xfrm>
        </p:spPr>
        <p:txBody>
          <a:bodyPr/>
          <a:lstStyle/>
          <a:p>
            <a:r>
              <a:rPr lang="en-US" dirty="0"/>
              <a:t>What about the outcomes?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Science</a:t>
            </a:r>
          </a:p>
          <a:p>
            <a:pPr lvl="1"/>
            <a:r>
              <a:rPr lang="en-US" dirty="0"/>
              <a:t>Published a </a:t>
            </a:r>
            <a:r>
              <a:rPr lang="en-US" dirty="0" err="1"/>
              <a:t>buncha</a:t>
            </a:r>
            <a:r>
              <a:rPr lang="en-US" dirty="0"/>
              <a:t> papers, gotten grants, etc…</a:t>
            </a:r>
          </a:p>
          <a:p>
            <a:pPr lvl="2"/>
            <a:r>
              <a:rPr lang="en-US" dirty="0"/>
              <a:t>Which excites almost no one except the senior scientists in the group</a:t>
            </a:r>
          </a:p>
          <a:p>
            <a:pPr lvl="2"/>
            <a:r>
              <a:rPr lang="en-US" dirty="0"/>
              <a:t>But… it provides the background for:</a:t>
            </a:r>
          </a:p>
          <a:p>
            <a:r>
              <a:rPr lang="en-US" dirty="0"/>
              <a:t>Education</a:t>
            </a:r>
          </a:p>
          <a:p>
            <a:pPr lvl="1"/>
            <a:r>
              <a:rPr lang="en-US" dirty="0"/>
              <a:t>More people than ever know something about and are interested in the Bay </a:t>
            </a:r>
          </a:p>
          <a:p>
            <a:r>
              <a:rPr lang="en-US" dirty="0"/>
              <a:t>Protection</a:t>
            </a:r>
          </a:p>
          <a:p>
            <a:pPr lvl="1"/>
            <a:r>
              <a:rPr lang="en-US" dirty="0"/>
              <a:t>Resulted in … that’s right… drum roll…..</a:t>
            </a:r>
          </a:p>
        </p:txBody>
      </p:sp>
    </p:spTree>
    <p:extLst>
      <p:ext uri="{BB962C8B-B14F-4D97-AF65-F5344CB8AC3E}">
        <p14:creationId xmlns:p14="http://schemas.microsoft.com/office/powerpoint/2010/main" val="29331012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7182610" cy="2862855"/>
          </a:xfrm>
        </p:spPr>
        <p:txBody>
          <a:bodyPr/>
          <a:lstStyle/>
          <a:p>
            <a:pPr algn="ctr"/>
            <a:r>
              <a:rPr lang="en-US" sz="4000" dirty="0"/>
              <a:t>In 2016, both Roebuck Bay and Eighty Mile Beach, Western Australia were designated Marine Parks.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And I have a little, tiny piece of that.  Which is so amazingly cool…..</a:t>
            </a:r>
          </a:p>
        </p:txBody>
      </p:sp>
    </p:spTree>
    <p:extLst>
      <p:ext uri="{BB962C8B-B14F-4D97-AF65-F5344CB8AC3E}">
        <p14:creationId xmlns:p14="http://schemas.microsoft.com/office/powerpoint/2010/main" val="24148080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2881"/>
            <a:ext cx="5105400" cy="6805119"/>
          </a:xfrm>
        </p:spPr>
      </p:pic>
      <p:sp>
        <p:nvSpPr>
          <p:cNvPr id="5" name="Rectangle 4"/>
          <p:cNvSpPr/>
          <p:nvPr/>
        </p:nvSpPr>
        <p:spPr>
          <a:xfrm>
            <a:off x="7239000" y="6555601"/>
            <a:ext cx="1438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</a:t>
            </a:r>
            <a:r>
              <a:rPr lang="en-US" sz="1200" dirty="0" err="1">
                <a:solidFill>
                  <a:schemeClr val="bg1"/>
                </a:solidFill>
              </a:rPr>
              <a:t>Hebo</a:t>
            </a:r>
            <a:r>
              <a:rPr lang="en-US" sz="1200" dirty="0">
                <a:solidFill>
                  <a:schemeClr val="bg1"/>
                </a:solidFill>
              </a:rPr>
              <a:t> Peng</a:t>
            </a:r>
          </a:p>
        </p:txBody>
      </p:sp>
    </p:spTree>
    <p:extLst>
      <p:ext uri="{BB962C8B-B14F-4D97-AF65-F5344CB8AC3E}">
        <p14:creationId xmlns:p14="http://schemas.microsoft.com/office/powerpoint/2010/main" val="10348267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7249500" cy="4195481"/>
          </a:xfrm>
        </p:spPr>
        <p:txBody>
          <a:bodyPr/>
          <a:lstStyle/>
          <a:p>
            <a:r>
              <a:rPr lang="en-US" dirty="0"/>
              <a:t>Become a part of the mandated park monitoring?</a:t>
            </a:r>
          </a:p>
          <a:p>
            <a:r>
              <a:rPr lang="en-US" dirty="0"/>
              <a:t>World Heritage Sites (they’re already </a:t>
            </a:r>
            <a:r>
              <a:rPr lang="en-US" dirty="0" err="1"/>
              <a:t>Ramsar</a:t>
            </a:r>
            <a:r>
              <a:rPr lang="en-US" dirty="0"/>
              <a:t> Sites)?</a:t>
            </a:r>
          </a:p>
          <a:p>
            <a:r>
              <a:rPr lang="en-US" dirty="0"/>
              <a:t>Refocus on the rest of the flyway?</a:t>
            </a:r>
          </a:p>
        </p:txBody>
      </p:sp>
    </p:spTree>
    <p:extLst>
      <p:ext uri="{BB962C8B-B14F-4D97-AF65-F5344CB8AC3E}">
        <p14:creationId xmlns:p14="http://schemas.microsoft.com/office/powerpoint/2010/main" val="395058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7772400" cy="1371600"/>
          </a:xfrm>
        </p:spPr>
        <p:txBody>
          <a:bodyPr/>
          <a:lstStyle/>
          <a:p>
            <a:r>
              <a:rPr lang="en-US" altLang="en-US" sz="4400" dirty="0"/>
              <a:t>Which began 20+ years of work on: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752600"/>
            <a:ext cx="8229600" cy="50292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600" dirty="0"/>
              <a:t>Birds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600" dirty="0"/>
              <a:t>Benthos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600" dirty="0"/>
              <a:t>Hydrology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600" dirty="0"/>
              <a:t>Sedimentology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1600" dirty="0"/>
          </a:p>
          <a:p>
            <a:r>
              <a:rPr lang="en-US" altLang="en-US" sz="1600" dirty="0"/>
              <a:t>8 major expeditions involving 50-120 people each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/>
              <a:t>1997, 1998, 1999, 2000, 2002, 2006, 2013, and 2016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/>
              <a:t>Plus occasional bird surveys by team members all over this area.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/>
              <a:t>And monthly benthic invertebrate sampling</a:t>
            </a:r>
          </a:p>
        </p:txBody>
      </p:sp>
    </p:spTree>
    <p:extLst>
      <p:ext uri="{BB962C8B-B14F-4D97-AF65-F5344CB8AC3E}">
        <p14:creationId xmlns:p14="http://schemas.microsoft.com/office/powerpoint/2010/main" val="35999258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Acknowledgements: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Travel funding from the Graduate School, OISP, CALM/</a:t>
            </a:r>
            <a:r>
              <a:rPr lang="en-US" altLang="en-US" dirty="0" err="1"/>
              <a:t>DPaW</a:t>
            </a:r>
            <a:r>
              <a:rPr lang="en-US" altLang="en-US" dirty="0"/>
              <a:t>, and others.</a:t>
            </a:r>
          </a:p>
          <a:p>
            <a:r>
              <a:rPr lang="en-US" altLang="en-US" dirty="0"/>
              <a:t>My students over the years:  Rod, Ed, Michelle, Suzanne, Ora, and Brad (and Brad’s dad, </a:t>
            </a:r>
            <a:r>
              <a:rPr lang="en-US" altLang="en-US" dirty="0" err="1"/>
              <a:t>McGuiver</a:t>
            </a:r>
            <a:r>
              <a:rPr lang="en-US" altLang="en-US" dirty="0"/>
              <a:t>).</a:t>
            </a:r>
          </a:p>
          <a:p>
            <a:r>
              <a:rPr lang="en-US" altLang="en-US" dirty="0"/>
              <a:t>The team, especially Grant – who keeps pulling us together and keeping us going.</a:t>
            </a:r>
          </a:p>
          <a:p>
            <a:r>
              <a:rPr lang="en-US" altLang="en-US" dirty="0" err="1"/>
              <a:t>Theunis</a:t>
            </a:r>
            <a:r>
              <a:rPr lang="en-US" altLang="en-US" dirty="0"/>
              <a:t> </a:t>
            </a:r>
            <a:r>
              <a:rPr lang="en-US" altLang="en-US" dirty="0" err="1"/>
              <a:t>Piersma</a:t>
            </a:r>
            <a:r>
              <a:rPr lang="en-US" altLang="en-US" dirty="0"/>
              <a:t> for sharing some of the early slides.</a:t>
            </a:r>
          </a:p>
          <a:p>
            <a:r>
              <a:rPr lang="en-US" altLang="en-US" dirty="0"/>
              <a:t>Danny Rogers for bird ID.  </a:t>
            </a:r>
          </a:p>
          <a:p>
            <a:r>
              <a:rPr lang="en-US" altLang="en-US" dirty="0"/>
              <a:t>Everyone whose photo I used.  </a:t>
            </a:r>
          </a:p>
        </p:txBody>
      </p:sp>
    </p:spTree>
    <p:extLst>
      <p:ext uri="{BB962C8B-B14F-4D97-AF65-F5344CB8AC3E}">
        <p14:creationId xmlns:p14="http://schemas.microsoft.com/office/powerpoint/2010/main" val="26198386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837F2-6F1C-40E2-B724-5650877A5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n animal&#10;&#10;Description automatically generated">
            <a:extLst>
              <a:ext uri="{FF2B5EF4-FFF2-40B4-BE49-F238E27FC236}">
                <a16:creationId xmlns:a16="http://schemas.microsoft.com/office/drawing/2014/main" id="{9B79AFF7-72BA-44AC-BE43-CC0C40B5C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" y="-13123"/>
            <a:ext cx="8448675" cy="6871123"/>
          </a:xfrm>
        </p:spPr>
      </p:pic>
    </p:spTree>
    <p:extLst>
      <p:ext uri="{BB962C8B-B14F-4D97-AF65-F5344CB8AC3E}">
        <p14:creationId xmlns:p14="http://schemas.microsoft.com/office/powerpoint/2010/main" val="24420837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78810" cy="5161005"/>
          </a:xfrm>
        </p:spPr>
      </p:pic>
      <p:sp>
        <p:nvSpPr>
          <p:cNvPr id="5" name="Rectangle 4"/>
          <p:cNvSpPr/>
          <p:nvPr/>
        </p:nvSpPr>
        <p:spPr>
          <a:xfrm>
            <a:off x="7640343" y="1752600"/>
            <a:ext cx="1438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</a:t>
            </a:r>
            <a:r>
              <a:rPr lang="en-US" sz="1200" dirty="0" err="1">
                <a:solidFill>
                  <a:schemeClr val="bg1"/>
                </a:solidFill>
              </a:rPr>
              <a:t>Hebo</a:t>
            </a:r>
            <a:r>
              <a:rPr lang="en-US" sz="1200" dirty="0">
                <a:solidFill>
                  <a:schemeClr val="bg1"/>
                </a:solidFill>
              </a:rPr>
              <a:t> Peng</a:t>
            </a:r>
          </a:p>
        </p:txBody>
      </p:sp>
    </p:spTree>
    <p:extLst>
      <p:ext uri="{BB962C8B-B14F-4D97-AF65-F5344CB8AC3E}">
        <p14:creationId xmlns:p14="http://schemas.microsoft.com/office/powerpoint/2010/main" val="141462228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NIOZ_simple_UK">
  <a:themeElements>
    <a:clrScheme name="Blank Presentation 1">
      <a:dk1>
        <a:srgbClr val="000000"/>
      </a:dk1>
      <a:lt1>
        <a:srgbClr val="FFFFFF"/>
      </a:lt1>
      <a:dk2>
        <a:srgbClr val="10207C"/>
      </a:dk2>
      <a:lt2>
        <a:srgbClr val="666666"/>
      </a:lt2>
      <a:accent1>
        <a:srgbClr val="0064FF"/>
      </a:accent1>
      <a:accent2>
        <a:srgbClr val="0096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0087E7"/>
      </a:accent6>
      <a:hlink>
        <a:srgbClr val="00C9FF"/>
      </a:hlink>
      <a:folHlink>
        <a:srgbClr val="00FFFF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10207C"/>
        </a:dk2>
        <a:lt2>
          <a:srgbClr val="666666"/>
        </a:lt2>
        <a:accent1>
          <a:srgbClr val="0064FF"/>
        </a:accent1>
        <a:accent2>
          <a:srgbClr val="0096FF"/>
        </a:accent2>
        <a:accent3>
          <a:srgbClr val="FFFFFF"/>
        </a:accent3>
        <a:accent4>
          <a:srgbClr val="000000"/>
        </a:accent4>
        <a:accent5>
          <a:srgbClr val="AAB8FF"/>
        </a:accent5>
        <a:accent6>
          <a:srgbClr val="0087E7"/>
        </a:accent6>
        <a:hlink>
          <a:srgbClr val="00C9FF"/>
        </a:hlink>
        <a:folHlink>
          <a:srgbClr val="00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5688</TotalTime>
  <Words>1539</Words>
  <Application>Microsoft Office PowerPoint</Application>
  <PresentationFormat>On-screen Show (4:3)</PresentationFormat>
  <Paragraphs>261</Paragraphs>
  <Slides>92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102" baseType="lpstr">
      <vt:lpstr>Arial</vt:lpstr>
      <vt:lpstr>Calibri</vt:lpstr>
      <vt:lpstr>Century Gothic</vt:lpstr>
      <vt:lpstr>Century Schoolbook</vt:lpstr>
      <vt:lpstr>Times New Roman</vt:lpstr>
      <vt:lpstr>Verdana</vt:lpstr>
      <vt:lpstr>Wingdings</vt:lpstr>
      <vt:lpstr>Wingdings 3</vt:lpstr>
      <vt:lpstr>NIOZ_simple_UK</vt:lpstr>
      <vt:lpstr>Ion</vt:lpstr>
      <vt:lpstr>Mud: It’s Australian for Birds  Or… Citizen science on the mudflats of Western Australia</vt:lpstr>
      <vt:lpstr>What is Citizen Science?</vt:lpstr>
      <vt:lpstr>Why do it?  Isn’t it harder with less trained people?</vt:lpstr>
      <vt:lpstr>The project</vt:lpstr>
      <vt:lpstr>PowerPoint Presentation</vt:lpstr>
      <vt:lpstr>PowerPoint Presentation</vt:lpstr>
      <vt:lpstr>It was only in the ‘80s that the area was “discovered” as a bird paradise.   The research started in the early ‘90s as folks began to pay attention to all these birds and what they eat.</vt:lpstr>
      <vt:lpstr>Which, of course, begged the questions:</vt:lpstr>
      <vt:lpstr>Which began 20+ years of work on:</vt:lpstr>
      <vt:lpstr>Our objectives</vt:lpstr>
      <vt:lpstr>Roebuck Bay</vt:lpstr>
      <vt:lpstr>No kidding about the birds – hundreds of thousands…..</vt:lpstr>
      <vt:lpstr>PowerPoint Presentation</vt:lpstr>
      <vt:lpstr>PowerPoint Presentation</vt:lpstr>
      <vt:lpstr>PowerPoint Presentation</vt:lpstr>
      <vt:lpstr>PowerPoint Presentation</vt:lpstr>
      <vt:lpstr>Who was involved?  And Why?</vt:lpstr>
      <vt:lpstr>PowerPoint Presentation</vt:lpstr>
      <vt:lpstr>Massive, huge bonus was….</vt:lpstr>
      <vt:lpstr>How did we get these numbers consistently and over time?</vt:lpstr>
      <vt:lpstr>So.. What do we do? (science and volunteer tasks)</vt:lpstr>
      <vt:lpstr>Preliminary tasks</vt:lpstr>
      <vt:lpstr>Training session</vt:lpstr>
      <vt:lpstr>PowerPoint Presentation</vt:lpstr>
      <vt:lpstr>Sampling map </vt:lpstr>
      <vt:lpstr>Custom field maps</vt:lpstr>
      <vt:lpstr>PowerPoint Presentation</vt:lpstr>
      <vt:lpstr>Sampling</vt:lpstr>
      <vt:lpstr>PowerPoint Presentation</vt:lpstr>
      <vt:lpstr>PowerPoint Presentation</vt:lpstr>
      <vt:lpstr>PowerPoint Presentation</vt:lpstr>
      <vt:lpstr>The end of the day</vt:lpstr>
      <vt:lpstr>What did we see out there?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to the BBO for:</vt:lpstr>
      <vt:lpstr>PowerPoint Presentation</vt:lpstr>
      <vt:lpstr>PowerPoint Presentation</vt:lpstr>
      <vt:lpstr>PowerPoint Presentation</vt:lpstr>
      <vt:lpstr>Daily  progress  maps</vt:lpstr>
      <vt:lpstr>But…. How do we know what the birds are actually eating? </vt:lpstr>
      <vt:lpstr>PowerPoint Presentation</vt:lpstr>
      <vt:lpstr>Now for some results…..</vt:lpstr>
      <vt:lpstr>PowerPoint Presentation</vt:lpstr>
      <vt:lpstr>PowerPoint Presentation</vt:lpstr>
      <vt:lpstr>PowerPoint Presentation</vt:lpstr>
      <vt:lpstr>We also looked at the birds themselves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 cooks</vt:lpstr>
      <vt:lpstr>Videos</vt:lpstr>
      <vt:lpstr>PowerPoint Presentation</vt:lpstr>
      <vt:lpstr>A good mechanic</vt:lpstr>
      <vt:lpstr>And never forget a medic</vt:lpstr>
      <vt:lpstr>All this is nice, but….</vt:lpstr>
      <vt:lpstr>Well….</vt:lpstr>
      <vt:lpstr>The keystone of all this:</vt:lpstr>
      <vt:lpstr>Regular updates and meetings</vt:lpstr>
      <vt:lpstr>New blood.. And old.</vt:lpstr>
      <vt:lpstr>Community Events</vt:lpstr>
      <vt:lpstr>PowerPoint Presentation</vt:lpstr>
      <vt:lpstr>PowerPoint Presentation</vt:lpstr>
      <vt:lpstr>PowerPoint Presentation</vt:lpstr>
      <vt:lpstr>PowerPoint Presentation</vt:lpstr>
      <vt:lpstr>Or town.  Or, really, anywhere</vt:lpstr>
      <vt:lpstr>Between expedition continuity via….</vt:lpstr>
      <vt:lpstr>Expedition leaders that share the dirty work.</vt:lpstr>
      <vt:lpstr>Keeping your sense of humor</vt:lpstr>
      <vt:lpstr>Having fun.</vt:lpstr>
      <vt:lpstr>What about the outcomes?</vt:lpstr>
      <vt:lpstr>In 2016, both Roebuck Bay and Eighty Mile Beach, Western Australia were designated Marine Parks.</vt:lpstr>
      <vt:lpstr>PowerPoint Presentation</vt:lpstr>
      <vt:lpstr>What’s next?</vt:lpstr>
      <vt:lpstr>Acknowledgements: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theunis</dc:creator>
  <cp:lastModifiedBy>Bob Hickey</cp:lastModifiedBy>
  <cp:revision>165</cp:revision>
  <dcterms:created xsi:type="dcterms:W3CDTF">2012-03-22T04:14:31Z</dcterms:created>
  <dcterms:modified xsi:type="dcterms:W3CDTF">2020-05-07T21:53:07Z</dcterms:modified>
</cp:coreProperties>
</file>