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5" r:id="rId10"/>
    <p:sldId id="264" r:id="rId11"/>
    <p:sldId id="273" r:id="rId12"/>
    <p:sldId id="274" r:id="rId13"/>
    <p:sldId id="266" r:id="rId14"/>
    <p:sldId id="267" r:id="rId15"/>
    <p:sldId id="268" r:id="rId16"/>
    <p:sldId id="269" r:id="rId17"/>
    <p:sldId id="270" r:id="rId18"/>
    <p:sldId id="271" r:id="rId19"/>
    <p:sldId id="278" r:id="rId20"/>
    <p:sldId id="275" r:id="rId21"/>
    <p:sldId id="276" r:id="rId22"/>
    <p:sldId id="277" r:id="rId23"/>
    <p:sldId id="272"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5" d="100"/>
          <a:sy n="105" d="100"/>
        </p:scale>
        <p:origin x="114"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119146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0F7777-E828-4788-99EB-760A7643AB8D}"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374940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423185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6811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3089073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4244599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369886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376030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209018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113681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277447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0F7777-E828-4788-99EB-760A7643AB8D}"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217958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0F7777-E828-4788-99EB-760A7643AB8D}"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69097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78965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222920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C0F7777-E828-4788-99EB-760A7643AB8D}" type="datetimeFigureOut">
              <a:rPr lang="en-US" smtClean="0"/>
              <a:t>3/1/2022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237419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0F7777-E828-4788-99EB-760A7643AB8D}"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17C5-FEA2-4080-9519-C929659DBB86}" type="slidenum">
              <a:rPr lang="en-US" smtClean="0"/>
              <a:t>‹#›</a:t>
            </a:fld>
            <a:endParaRPr lang="en-US"/>
          </a:p>
        </p:txBody>
      </p:sp>
    </p:spTree>
    <p:extLst>
      <p:ext uri="{BB962C8B-B14F-4D97-AF65-F5344CB8AC3E}">
        <p14:creationId xmlns:p14="http://schemas.microsoft.com/office/powerpoint/2010/main" val="6739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0F7777-E828-4788-99EB-760A7643AB8D}" type="datetimeFigureOut">
              <a:rPr lang="en-US" smtClean="0"/>
              <a:t>3/1/2022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EB717C5-FEA2-4080-9519-C929659DBB86}" type="slidenum">
              <a:rPr lang="en-US" smtClean="0"/>
              <a:t>‹#›</a:t>
            </a:fld>
            <a:endParaRPr lang="en-US"/>
          </a:p>
        </p:txBody>
      </p:sp>
    </p:spTree>
    <p:extLst>
      <p:ext uri="{BB962C8B-B14F-4D97-AF65-F5344CB8AC3E}">
        <p14:creationId xmlns:p14="http://schemas.microsoft.com/office/powerpoint/2010/main" val="29633676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ox.com/a/lead-exposure-risk-ma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mu.edu/news/stories/archives/2019/august/lead-exposur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ealthline.com/health/mad-hatter-diseas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rdoctorsorders.com/2014/04/fish-and-mercury-causes-symptoms-fish-you-can-ea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usgs.gov/mission-areas/water-resources/science/arsenic-and-drinking-wat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Metals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343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Much is injected into the atmosphere	</a:t>
            </a:r>
          </a:p>
        </p:txBody>
      </p:sp>
      <p:sp>
        <p:nvSpPr>
          <p:cNvPr id="3" name="Content Placeholder 2"/>
          <p:cNvSpPr>
            <a:spLocks noGrp="1"/>
          </p:cNvSpPr>
          <p:nvPr>
            <p:ph idx="1"/>
          </p:nvPr>
        </p:nvSpPr>
        <p:spPr/>
        <p:txBody>
          <a:bodyPr/>
          <a:lstStyle/>
          <a:p>
            <a:r>
              <a:rPr lang="en-US" dirty="0"/>
              <a:t>Can travel very long distances – found globally.  Literally.</a:t>
            </a:r>
          </a:p>
          <a:p>
            <a:r>
              <a:rPr lang="en-US" dirty="0"/>
              <a:t>When it falls on land, it sorbs to clays in the soil and remains fairly in-place.  Beware erosion (including wind)</a:t>
            </a:r>
          </a:p>
          <a:p>
            <a:r>
              <a:rPr lang="en-US" dirty="0"/>
              <a:t>More toxic as things get acidic (mouth, stomach?)</a:t>
            </a:r>
          </a:p>
        </p:txBody>
      </p:sp>
    </p:spTree>
    <p:extLst>
      <p:ext uri="{BB962C8B-B14F-4D97-AF65-F5344CB8AC3E}">
        <p14:creationId xmlns:p14="http://schemas.microsoft.com/office/powerpoint/2010/main" val="110329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EB16-8A39-49DB-ADE2-68447AE3FD40}"/>
              </a:ext>
            </a:extLst>
          </p:cNvPr>
          <p:cNvSpPr>
            <a:spLocks noGrp="1"/>
          </p:cNvSpPr>
          <p:nvPr>
            <p:ph type="title"/>
          </p:nvPr>
        </p:nvSpPr>
        <p:spPr/>
        <p:txBody>
          <a:bodyPr/>
          <a:lstStyle/>
          <a:p>
            <a:r>
              <a:rPr lang="en-US" dirty="0"/>
              <a:t>Lead risk in the US – age of </a:t>
            </a:r>
            <a:r>
              <a:rPr lang="en-US" dirty="0" err="1"/>
              <a:t>houses+poverty</a:t>
            </a:r>
            <a:endParaRPr lang="en-US" dirty="0"/>
          </a:p>
        </p:txBody>
      </p:sp>
      <p:sp>
        <p:nvSpPr>
          <p:cNvPr id="3" name="Content Placeholder 2">
            <a:extLst>
              <a:ext uri="{FF2B5EF4-FFF2-40B4-BE49-F238E27FC236}">
                <a16:creationId xmlns:a16="http://schemas.microsoft.com/office/drawing/2014/main" id="{367B15A7-7BF3-4D35-BD35-F2C62288B06E}"/>
              </a:ext>
            </a:extLst>
          </p:cNvPr>
          <p:cNvSpPr>
            <a:spLocks noGrp="1"/>
          </p:cNvSpPr>
          <p:nvPr>
            <p:ph idx="1"/>
          </p:nvPr>
        </p:nvSpPr>
        <p:spPr/>
        <p:txBody>
          <a:bodyPr/>
          <a:lstStyle/>
          <a:p>
            <a:r>
              <a:rPr lang="en-US" dirty="0">
                <a:hlinkClick r:id="rId2"/>
              </a:rPr>
              <a:t>https://www.vox.com/a/lead-exposure-risk-map</a:t>
            </a:r>
            <a:endParaRPr lang="en-US" dirty="0"/>
          </a:p>
          <a:p>
            <a:endParaRPr lang="en-US" dirty="0"/>
          </a:p>
        </p:txBody>
      </p:sp>
    </p:spTree>
    <p:extLst>
      <p:ext uri="{BB962C8B-B14F-4D97-AF65-F5344CB8AC3E}">
        <p14:creationId xmlns:p14="http://schemas.microsoft.com/office/powerpoint/2010/main" val="88866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C4F0-46E8-45FF-9D70-9887FFC37E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02BA43-1166-4B59-B7CB-A64B77145121}"/>
              </a:ext>
            </a:extLst>
          </p:cNvPr>
          <p:cNvSpPr>
            <a:spLocks noGrp="1"/>
          </p:cNvSpPr>
          <p:nvPr>
            <p:ph idx="1"/>
          </p:nvPr>
        </p:nvSpPr>
        <p:spPr/>
        <p:txBody>
          <a:bodyPr/>
          <a:lstStyle/>
          <a:p>
            <a:r>
              <a:rPr lang="en-US" dirty="0">
                <a:hlinkClick r:id="rId2"/>
              </a:rPr>
              <a:t>https://www.cmu.edu/news/stories/archives/2019/august/lead-exposure.html</a:t>
            </a:r>
            <a:r>
              <a:rPr lang="en-US" dirty="0"/>
              <a:t> </a:t>
            </a:r>
          </a:p>
        </p:txBody>
      </p:sp>
    </p:spTree>
    <p:extLst>
      <p:ext uri="{BB962C8B-B14F-4D97-AF65-F5344CB8AC3E}">
        <p14:creationId xmlns:p14="http://schemas.microsoft.com/office/powerpoint/2010/main" val="201443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been done?</a:t>
            </a:r>
          </a:p>
        </p:txBody>
      </p:sp>
      <p:sp>
        <p:nvSpPr>
          <p:cNvPr id="3" name="Content Placeholder 2"/>
          <p:cNvSpPr>
            <a:spLocks noGrp="1"/>
          </p:cNvSpPr>
          <p:nvPr>
            <p:ph idx="1"/>
          </p:nvPr>
        </p:nvSpPr>
        <p:spPr/>
        <p:txBody>
          <a:bodyPr/>
          <a:lstStyle/>
          <a:p>
            <a:r>
              <a:rPr lang="en-US" dirty="0"/>
              <a:t>Obvious ones re putting less into the atmosphere.  Less burning coal, better dealing with waste.  </a:t>
            </a:r>
          </a:p>
          <a:p>
            <a:r>
              <a:rPr lang="en-US" dirty="0"/>
              <a:t>No more lead in gasoline (replaced with benzene, a carcinogen.  But not as bad as lead)</a:t>
            </a:r>
          </a:p>
          <a:p>
            <a:r>
              <a:rPr lang="en-US" dirty="0"/>
              <a:t>No more leaded paints (still dealing with this legacy, though.  Banned in ’78 for residential structures)</a:t>
            </a:r>
          </a:p>
          <a:p>
            <a:r>
              <a:rPr lang="en-US" dirty="0"/>
              <a:t>Banning lead shot?  Not yet in the US.  Why not?</a:t>
            </a:r>
          </a:p>
          <a:p>
            <a:r>
              <a:rPr lang="en-US" dirty="0"/>
              <a:t>Replacing pipes.  Remember Flint?</a:t>
            </a:r>
          </a:p>
        </p:txBody>
      </p:sp>
    </p:spTree>
    <p:extLst>
      <p:ext uri="{BB962C8B-B14F-4D97-AF65-F5344CB8AC3E}">
        <p14:creationId xmlns:p14="http://schemas.microsoft.com/office/powerpoint/2010/main" val="298267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Mercury!</a:t>
            </a:r>
          </a:p>
        </p:txBody>
      </p:sp>
      <p:sp>
        <p:nvSpPr>
          <p:cNvPr id="3" name="Content Placeholder 2"/>
          <p:cNvSpPr>
            <a:spLocks noGrp="1"/>
          </p:cNvSpPr>
          <p:nvPr>
            <p:ph idx="1"/>
          </p:nvPr>
        </p:nvSpPr>
        <p:spPr/>
        <p:txBody>
          <a:bodyPr/>
          <a:lstStyle/>
          <a:p>
            <a:r>
              <a:rPr lang="en-US" dirty="0"/>
              <a:t>Another neurotoxin.  As always, especially bad for the fetus and infants.</a:t>
            </a:r>
          </a:p>
          <a:p>
            <a:r>
              <a:rPr lang="en-US" dirty="0"/>
              <a:t>Are both inorganic and organic compounds.  The organic one is common and extremely toxic (methyl mercury)</a:t>
            </a:r>
          </a:p>
        </p:txBody>
      </p:sp>
    </p:spTree>
    <p:extLst>
      <p:ext uri="{BB962C8B-B14F-4D97-AF65-F5344CB8AC3E}">
        <p14:creationId xmlns:p14="http://schemas.microsoft.com/office/powerpoint/2010/main" val="354544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 as a hatter!</a:t>
            </a:r>
          </a:p>
        </p:txBody>
      </p:sp>
      <p:sp>
        <p:nvSpPr>
          <p:cNvPr id="3" name="Content Placeholder 2"/>
          <p:cNvSpPr>
            <a:spLocks noGrp="1"/>
          </p:cNvSpPr>
          <p:nvPr>
            <p:ph idx="1"/>
          </p:nvPr>
        </p:nvSpPr>
        <p:spPr/>
        <p:txBody>
          <a:bodyPr/>
          <a:lstStyle/>
          <a:p>
            <a:r>
              <a:rPr lang="en-US" dirty="0">
                <a:hlinkClick r:id="rId2"/>
              </a:rPr>
              <a:t>https://www.healthline.com/health/mad-hatter-disease</a:t>
            </a:r>
            <a:r>
              <a:rPr lang="en-US" dirty="0"/>
              <a:t> </a:t>
            </a:r>
          </a:p>
          <a:p>
            <a:r>
              <a:rPr lang="en-US" dirty="0"/>
              <a:t>During the 18th to 20th centuries, hat makers used mercury to stiffen felt for hats. They used a type of mercury called mercuric nitrate and worked in poorly ventilated rooms.</a:t>
            </a:r>
          </a:p>
          <a:p>
            <a:r>
              <a:rPr lang="en-US" dirty="0"/>
              <a:t>Over time, the hatters inhaled mercury vapors. Many developed symptoms of chronic mercury poisoning, including psychosis, excitability, and tremors. These symptoms became so common in hatters that the phrase “mad as a hatter” was born. </a:t>
            </a:r>
          </a:p>
          <a:p>
            <a:r>
              <a:rPr lang="en-US" dirty="0"/>
              <a:t>In the United States, mercury was used in hat making until 1941.</a:t>
            </a:r>
          </a:p>
          <a:p>
            <a:r>
              <a:rPr lang="en-US" dirty="0"/>
              <a:t>Alice in wonderland.</a:t>
            </a:r>
          </a:p>
          <a:p>
            <a:r>
              <a:rPr lang="en-US" dirty="0"/>
              <a:t>Mercury used</a:t>
            </a:r>
          </a:p>
        </p:txBody>
      </p:sp>
    </p:spTree>
    <p:extLst>
      <p:ext uri="{BB962C8B-B14F-4D97-AF65-F5344CB8AC3E}">
        <p14:creationId xmlns:p14="http://schemas.microsoft.com/office/powerpoint/2010/main" val="409173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 as</a:t>
            </a:r>
          </a:p>
        </p:txBody>
      </p:sp>
      <p:sp>
        <p:nvSpPr>
          <p:cNvPr id="3" name="Content Placeholder 2"/>
          <p:cNvSpPr>
            <a:spLocks noGrp="1"/>
          </p:cNvSpPr>
          <p:nvPr>
            <p:ph idx="1"/>
          </p:nvPr>
        </p:nvSpPr>
        <p:spPr/>
        <p:txBody>
          <a:bodyPr/>
          <a:lstStyle/>
          <a:p>
            <a:r>
              <a:rPr lang="en-US" dirty="0"/>
              <a:t>Elemental, liquid mercury</a:t>
            </a:r>
          </a:p>
          <a:p>
            <a:r>
              <a:rPr lang="en-US" dirty="0"/>
              <a:t>Inorganic forms.  Including mercurochrome (anyone remember that?).  Which is now banned in the US, but not everywhere.  Useful topical antiseptic.</a:t>
            </a:r>
          </a:p>
          <a:p>
            <a:r>
              <a:rPr lang="en-US" dirty="0"/>
              <a:t>Organometallic form – methylmercury (CH4Hg).  VERY toxic.  Produced my microorganisms in water and soil.</a:t>
            </a:r>
          </a:p>
        </p:txBody>
      </p:sp>
    </p:spTree>
    <p:extLst>
      <p:ext uri="{BB962C8B-B14F-4D97-AF65-F5344CB8AC3E}">
        <p14:creationId xmlns:p14="http://schemas.microsoft.com/office/powerpoint/2010/main" val="329161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A210C1BB-2FBC-44AB-8713-BD1CE4C963A1}"/>
              </a:ext>
            </a:extLst>
          </p:cNvPr>
          <p:cNvSpPr txBox="1"/>
          <p:nvPr/>
        </p:nvSpPr>
        <p:spPr>
          <a:xfrm>
            <a:off x="164592" y="2148840"/>
            <a:ext cx="2660904" cy="369332"/>
          </a:xfrm>
          <a:prstGeom prst="rect">
            <a:avLst/>
          </a:prstGeom>
          <a:noFill/>
        </p:spPr>
        <p:txBody>
          <a:bodyPr wrap="square" rtlCol="0">
            <a:spAutoFit/>
          </a:bodyPr>
          <a:lstStyle/>
          <a:p>
            <a:r>
              <a:rPr lang="en-US" dirty="0"/>
              <a:t>In US, coal is #1</a:t>
            </a:r>
          </a:p>
        </p:txBody>
      </p:sp>
      <p:pic>
        <p:nvPicPr>
          <p:cNvPr id="8" name="Content Placeholder 7">
            <a:extLst>
              <a:ext uri="{FF2B5EF4-FFF2-40B4-BE49-F238E27FC236}">
                <a16:creationId xmlns:a16="http://schemas.microsoft.com/office/drawing/2014/main" id="{B604D21A-4617-4968-9C5B-373E3FAB97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999515"/>
            <a:ext cx="9960864" cy="5858485"/>
          </a:xfrm>
        </p:spPr>
      </p:pic>
    </p:spTree>
    <p:extLst>
      <p:ext uri="{BB962C8B-B14F-4D97-AF65-F5344CB8AC3E}">
        <p14:creationId xmlns:p14="http://schemas.microsoft.com/office/powerpoint/2010/main" val="429172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Gold mining: Mercury is mixed with gold-containing materials, forming a mercury-gold amalgam which is then heated, vaporizing the mercury to obtain the gold. </a:t>
            </a:r>
          </a:p>
          <a:p>
            <a:endParaRPr lang="en-US" dirty="0"/>
          </a:p>
          <a:p>
            <a:r>
              <a:rPr lang="en-US" dirty="0"/>
              <a:t>But, the real problem in most places is Methyl mercury - formed by bacteria, especially in water bodies.  Which then biomagnifies up the food chain.</a:t>
            </a:r>
          </a:p>
          <a:p>
            <a:r>
              <a:rPr lang="en-US" dirty="0"/>
              <a:t>Top predators have LOTS.  Think tuna, killer whales, sharks, swordfish, etc.  Also, many freshwater fish.  Often results in bans on eating fish from certain bodies of water.</a:t>
            </a:r>
          </a:p>
        </p:txBody>
      </p:sp>
    </p:spTree>
    <p:extLst>
      <p:ext uri="{BB962C8B-B14F-4D97-AF65-F5344CB8AC3E}">
        <p14:creationId xmlns:p14="http://schemas.microsoft.com/office/powerpoint/2010/main" val="166028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9500-2983-477C-AA44-D83E8FC340AD}"/>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92DAE961-339D-4098-97E9-B81BC91F79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331595" y="-1980820"/>
            <a:ext cx="7989570" cy="10652759"/>
          </a:xfrm>
        </p:spPr>
      </p:pic>
    </p:spTree>
    <p:extLst>
      <p:ext uri="{BB962C8B-B14F-4D97-AF65-F5344CB8AC3E}">
        <p14:creationId xmlns:p14="http://schemas.microsoft.com/office/powerpoint/2010/main" val="87724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They are elemental and cannot degrade</a:t>
            </a:r>
          </a:p>
          <a:p>
            <a:r>
              <a:rPr lang="en-US" dirty="0"/>
              <a:t>Can form compounds – can be more or less toxic than the elemental metal.</a:t>
            </a:r>
          </a:p>
          <a:p>
            <a:pPr lvl="1"/>
            <a:r>
              <a:rPr lang="en-US" dirty="0"/>
              <a:t>Tetraethyl lead</a:t>
            </a:r>
          </a:p>
          <a:p>
            <a:pPr lvl="1"/>
            <a:r>
              <a:rPr lang="en-US" dirty="0"/>
              <a:t>Iron oxide</a:t>
            </a:r>
          </a:p>
          <a:p>
            <a:r>
              <a:rPr lang="en-US" dirty="0"/>
              <a:t>Toxicity often PH dependent.  For most, more acidic conditions = more toxic metals.</a:t>
            </a:r>
          </a:p>
          <a:p>
            <a:pPr lvl="1"/>
            <a:r>
              <a:rPr lang="en-US" dirty="0"/>
              <a:t>Side discussion – AS, CD, PB, ZN at the anaconda smelter site.</a:t>
            </a:r>
          </a:p>
        </p:txBody>
      </p:sp>
    </p:spTree>
    <p:extLst>
      <p:ext uri="{BB962C8B-B14F-4D97-AF65-F5344CB8AC3E}">
        <p14:creationId xmlns:p14="http://schemas.microsoft.com/office/powerpoint/2010/main" val="368232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CE3B-227B-4D1A-927D-57A6E3441B0C}"/>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DB3F68AE-8E77-4677-B016-CD1CC522A1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1209"/>
            <a:ext cx="12192000" cy="6496791"/>
          </a:xfrm>
        </p:spPr>
      </p:pic>
    </p:spTree>
    <p:extLst>
      <p:ext uri="{BB962C8B-B14F-4D97-AF65-F5344CB8AC3E}">
        <p14:creationId xmlns:p14="http://schemas.microsoft.com/office/powerpoint/2010/main" val="323588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3634-DB62-4356-9427-F894650685B5}"/>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9DF0076D-34F8-4AA1-B6B5-CB7A290734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8709"/>
            <a:ext cx="11545889" cy="6819291"/>
          </a:xfrm>
        </p:spPr>
      </p:pic>
    </p:spTree>
    <p:extLst>
      <p:ext uri="{BB962C8B-B14F-4D97-AF65-F5344CB8AC3E}">
        <p14:creationId xmlns:p14="http://schemas.microsoft.com/office/powerpoint/2010/main" val="337625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B6A4-A029-4FBA-8D19-08BDC9202911}"/>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741A40F4-A1C0-43D7-948C-A219F49357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9479"/>
            <a:ext cx="11055096" cy="6788522"/>
          </a:xfrm>
        </p:spPr>
      </p:pic>
    </p:spTree>
    <p:extLst>
      <p:ext uri="{BB962C8B-B14F-4D97-AF65-F5344CB8AC3E}">
        <p14:creationId xmlns:p14="http://schemas.microsoft.com/office/powerpoint/2010/main" val="1654623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https://www.yourdoctorsorders.com/2014/04/fish-and-mercury-causes-symptoms-fish-you-can-eat/</a:t>
            </a:r>
            <a:endParaRPr lang="en-US" dirty="0"/>
          </a:p>
          <a:p>
            <a:endParaRPr lang="en-US" dirty="0"/>
          </a:p>
        </p:txBody>
      </p:sp>
    </p:spTree>
    <p:extLst>
      <p:ext uri="{BB962C8B-B14F-4D97-AF65-F5344CB8AC3E}">
        <p14:creationId xmlns:p14="http://schemas.microsoft.com/office/powerpoint/2010/main" val="5474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8013-B8CF-49CF-B202-32182DC194AD}"/>
              </a:ext>
            </a:extLst>
          </p:cNvPr>
          <p:cNvSpPr>
            <a:spLocks noGrp="1"/>
          </p:cNvSpPr>
          <p:nvPr>
            <p:ph type="title"/>
          </p:nvPr>
        </p:nvSpPr>
        <p:spPr/>
        <p:txBody>
          <a:bodyPr/>
          <a:lstStyle/>
          <a:p>
            <a:r>
              <a:rPr lang="en-US" dirty="0"/>
              <a:t>2013 Minamata Convention on Mercury</a:t>
            </a:r>
          </a:p>
        </p:txBody>
      </p:sp>
      <p:sp>
        <p:nvSpPr>
          <p:cNvPr id="3" name="Content Placeholder 2">
            <a:extLst>
              <a:ext uri="{FF2B5EF4-FFF2-40B4-BE49-F238E27FC236}">
                <a16:creationId xmlns:a16="http://schemas.microsoft.com/office/drawing/2014/main" id="{2C7C6915-F737-4BB4-AEAA-1B3959D3457F}"/>
              </a:ext>
            </a:extLst>
          </p:cNvPr>
          <p:cNvSpPr>
            <a:spLocks noGrp="1"/>
          </p:cNvSpPr>
          <p:nvPr>
            <p:ph idx="1"/>
          </p:nvPr>
        </p:nvSpPr>
        <p:spPr/>
        <p:txBody>
          <a:bodyPr/>
          <a:lstStyle/>
          <a:p>
            <a:r>
              <a:rPr lang="en-US" dirty="0"/>
              <a:t>Controls on emission of mercury.</a:t>
            </a:r>
          </a:p>
          <a:p>
            <a:pPr lvl="1"/>
            <a:r>
              <a:rPr lang="en-US" dirty="0"/>
              <a:t>No longer use mercury amalgams to fill cavities in teeth.</a:t>
            </a:r>
          </a:p>
          <a:p>
            <a:r>
              <a:rPr lang="en-US" dirty="0"/>
              <a:t>Went into effect in 2017.  123 countries have signed.</a:t>
            </a:r>
          </a:p>
          <a:p>
            <a:pPr lvl="1"/>
            <a:r>
              <a:rPr lang="en-US" dirty="0"/>
              <a:t>Reduce/eliminate use in mining</a:t>
            </a:r>
          </a:p>
          <a:p>
            <a:pPr lvl="1"/>
            <a:r>
              <a:rPr lang="en-US" dirty="0"/>
              <a:t>Control emissions from coal plants, waste incineration, and cement production.</a:t>
            </a:r>
          </a:p>
          <a:p>
            <a:pPr lvl="1"/>
            <a:r>
              <a:rPr lang="en-US" dirty="0"/>
              <a:t>Phase out use in electronics, cosmetics, pesticides, etc.</a:t>
            </a:r>
          </a:p>
          <a:p>
            <a:pPr lvl="1"/>
            <a:r>
              <a:rPr lang="en-US" dirty="0"/>
              <a:t>Phase out in manufacturing processes.</a:t>
            </a:r>
          </a:p>
          <a:p>
            <a:pPr lvl="1"/>
            <a:r>
              <a:rPr lang="en-US" dirty="0"/>
              <a:t>Safer storage and disposal.</a:t>
            </a:r>
          </a:p>
        </p:txBody>
      </p:sp>
    </p:spTree>
    <p:extLst>
      <p:ext uri="{BB962C8B-B14F-4D97-AF65-F5344CB8AC3E}">
        <p14:creationId xmlns:p14="http://schemas.microsoft.com/office/powerpoint/2010/main" val="269376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C163-9F2A-47FC-B4CF-3204D6AB2C73}"/>
              </a:ext>
            </a:extLst>
          </p:cNvPr>
          <p:cNvSpPr>
            <a:spLocks noGrp="1"/>
          </p:cNvSpPr>
          <p:nvPr>
            <p:ph type="title"/>
          </p:nvPr>
        </p:nvSpPr>
        <p:spPr/>
        <p:txBody>
          <a:bodyPr/>
          <a:lstStyle/>
          <a:p>
            <a:r>
              <a:rPr lang="en-US" dirty="0"/>
              <a:t>Arsenic</a:t>
            </a:r>
          </a:p>
        </p:txBody>
      </p:sp>
      <p:sp>
        <p:nvSpPr>
          <p:cNvPr id="3" name="Content Placeholder 2">
            <a:extLst>
              <a:ext uri="{FF2B5EF4-FFF2-40B4-BE49-F238E27FC236}">
                <a16:creationId xmlns:a16="http://schemas.microsoft.com/office/drawing/2014/main" id="{C9768AF1-E008-46C5-B086-9570844B2C92}"/>
              </a:ext>
            </a:extLst>
          </p:cNvPr>
          <p:cNvSpPr>
            <a:spLocks noGrp="1"/>
          </p:cNvSpPr>
          <p:nvPr>
            <p:ph idx="1"/>
          </p:nvPr>
        </p:nvSpPr>
        <p:spPr/>
        <p:txBody>
          <a:bodyPr/>
          <a:lstStyle/>
          <a:p>
            <a:r>
              <a:rPr lang="en-US" dirty="0"/>
              <a:t>A metalloid – not quite a metal.  But not quite a non-metal.</a:t>
            </a:r>
          </a:p>
          <a:p>
            <a:r>
              <a:rPr lang="en-US" dirty="0"/>
              <a:t>Usually found as a compound.</a:t>
            </a:r>
          </a:p>
          <a:p>
            <a:r>
              <a:rPr lang="en-US" dirty="0"/>
              <a:t>Typical byproduct of mining/purification of silver.  Also, burning coal…</a:t>
            </a:r>
          </a:p>
          <a:p>
            <a:r>
              <a:rPr lang="en-US" dirty="0"/>
              <a:t>Heavily used to treat wood products (chromated copper arsenate) – prevents decay. Ouch.</a:t>
            </a:r>
          </a:p>
          <a:p>
            <a:r>
              <a:rPr lang="en-US" dirty="0"/>
              <a:t>Gets into drinking water.  Also food (from soils)</a:t>
            </a:r>
          </a:p>
          <a:p>
            <a:r>
              <a:rPr lang="en-US" dirty="0"/>
              <a:t>Higher concentrations in seafood, though it does not seem to be as bioavailable.</a:t>
            </a:r>
          </a:p>
        </p:txBody>
      </p:sp>
    </p:spTree>
    <p:extLst>
      <p:ext uri="{BB962C8B-B14F-4D97-AF65-F5344CB8AC3E}">
        <p14:creationId xmlns:p14="http://schemas.microsoft.com/office/powerpoint/2010/main" val="2848098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16C3-0009-4179-A809-B24846CBE429}"/>
              </a:ext>
            </a:extLst>
          </p:cNvPr>
          <p:cNvSpPr>
            <a:spLocks noGrp="1"/>
          </p:cNvSpPr>
          <p:nvPr>
            <p:ph type="title"/>
          </p:nvPr>
        </p:nvSpPr>
        <p:spPr/>
        <p:txBody>
          <a:bodyPr/>
          <a:lstStyle/>
          <a:p>
            <a:r>
              <a:rPr lang="en-US" dirty="0"/>
              <a:t>toxicity</a:t>
            </a:r>
          </a:p>
        </p:txBody>
      </p:sp>
      <p:sp>
        <p:nvSpPr>
          <p:cNvPr id="3" name="Content Placeholder 2">
            <a:extLst>
              <a:ext uri="{FF2B5EF4-FFF2-40B4-BE49-F238E27FC236}">
                <a16:creationId xmlns:a16="http://schemas.microsoft.com/office/drawing/2014/main" id="{18BB92BE-7A61-4135-89EB-040BCC343608}"/>
              </a:ext>
            </a:extLst>
          </p:cNvPr>
          <p:cNvSpPr>
            <a:spLocks noGrp="1"/>
          </p:cNvSpPr>
          <p:nvPr>
            <p:ph idx="1"/>
          </p:nvPr>
        </p:nvSpPr>
        <p:spPr/>
        <p:txBody>
          <a:bodyPr/>
          <a:lstStyle/>
          <a:p>
            <a:r>
              <a:rPr lang="en-US" dirty="0"/>
              <a:t>As always, dose dependent.  Nausea.. Up to heart problems.</a:t>
            </a:r>
          </a:p>
          <a:p>
            <a:r>
              <a:rPr lang="en-US" dirty="0"/>
              <a:t>Chronic exposure can cause skin lesions/issues.  Later on, skin cancers, high blood pressure, diabetes,.</a:t>
            </a:r>
          </a:p>
        </p:txBody>
      </p:sp>
    </p:spTree>
    <p:extLst>
      <p:ext uri="{BB962C8B-B14F-4D97-AF65-F5344CB8AC3E}">
        <p14:creationId xmlns:p14="http://schemas.microsoft.com/office/powerpoint/2010/main" val="1835169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4C8C-5977-4548-AAFC-6EB989E6EE0F}"/>
              </a:ext>
            </a:extLst>
          </p:cNvPr>
          <p:cNvSpPr>
            <a:spLocks noGrp="1"/>
          </p:cNvSpPr>
          <p:nvPr>
            <p:ph type="title"/>
          </p:nvPr>
        </p:nvSpPr>
        <p:spPr/>
        <p:txBody>
          <a:bodyPr/>
          <a:lstStyle/>
          <a:p>
            <a:r>
              <a:rPr lang="en-US" dirty="0"/>
              <a:t>Ironic…</a:t>
            </a:r>
          </a:p>
        </p:txBody>
      </p:sp>
      <p:sp>
        <p:nvSpPr>
          <p:cNvPr id="3" name="Content Placeholder 2">
            <a:extLst>
              <a:ext uri="{FF2B5EF4-FFF2-40B4-BE49-F238E27FC236}">
                <a16:creationId xmlns:a16="http://schemas.microsoft.com/office/drawing/2014/main" id="{B7CA8FCF-C011-4DF7-8E8E-AC9A4FD5A4AE}"/>
              </a:ext>
            </a:extLst>
          </p:cNvPr>
          <p:cNvSpPr>
            <a:spLocks noGrp="1"/>
          </p:cNvSpPr>
          <p:nvPr>
            <p:ph idx="1"/>
          </p:nvPr>
        </p:nvSpPr>
        <p:spPr/>
        <p:txBody>
          <a:bodyPr/>
          <a:lstStyle/>
          <a:p>
            <a:r>
              <a:rPr lang="en-US" dirty="0"/>
              <a:t>Much of the use of arsenic that is poisoning water supplies was put there deliberately to deal with pathogens (Bangladesh is the poster child for this issue).  Worked great in the short term…..</a:t>
            </a:r>
          </a:p>
        </p:txBody>
      </p:sp>
    </p:spTree>
    <p:extLst>
      <p:ext uri="{BB962C8B-B14F-4D97-AF65-F5344CB8AC3E}">
        <p14:creationId xmlns:p14="http://schemas.microsoft.com/office/powerpoint/2010/main" val="2818678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6029-5EEC-4B4A-8DD4-F8FD7ECAE6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FB16DF-C571-4572-9DEB-26632C411E61}"/>
              </a:ext>
            </a:extLst>
          </p:cNvPr>
          <p:cNvSpPr>
            <a:spLocks noGrp="1"/>
          </p:cNvSpPr>
          <p:nvPr>
            <p:ph idx="1"/>
          </p:nvPr>
        </p:nvSpPr>
        <p:spPr/>
        <p:txBody>
          <a:bodyPr/>
          <a:lstStyle/>
          <a:p>
            <a:r>
              <a:rPr lang="en-US" dirty="0">
                <a:hlinkClick r:id="rId2"/>
              </a:rPr>
              <a:t>https://www.usgs.gov/mission-areas/water-resources/science/arsenic-and-drinking-water</a:t>
            </a:r>
            <a:endParaRPr lang="en-US" dirty="0"/>
          </a:p>
          <a:p>
            <a:endParaRPr lang="en-US" dirty="0"/>
          </a:p>
        </p:txBody>
      </p:sp>
    </p:spTree>
    <p:extLst>
      <p:ext uri="{BB962C8B-B14F-4D97-AF65-F5344CB8AC3E}">
        <p14:creationId xmlns:p14="http://schemas.microsoft.com/office/powerpoint/2010/main" val="163111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Emitted during</a:t>
            </a:r>
          </a:p>
        </p:txBody>
      </p:sp>
      <p:sp>
        <p:nvSpPr>
          <p:cNvPr id="3" name="Content Placeholder 2"/>
          <p:cNvSpPr>
            <a:spLocks noGrp="1"/>
          </p:cNvSpPr>
          <p:nvPr>
            <p:ph idx="1"/>
          </p:nvPr>
        </p:nvSpPr>
        <p:spPr/>
        <p:txBody>
          <a:bodyPr/>
          <a:lstStyle/>
          <a:p>
            <a:r>
              <a:rPr lang="en-US" dirty="0"/>
              <a:t>Burning fossil fuels!</a:t>
            </a:r>
          </a:p>
          <a:p>
            <a:r>
              <a:rPr lang="en-US" dirty="0"/>
              <a:t>Mining/smelting/refining metals.  Each stage releases some metal.  Remember inefficiency?</a:t>
            </a:r>
          </a:p>
          <a:p>
            <a:r>
              <a:rPr lang="en-US" dirty="0"/>
              <a:t>Manufacture of objects containing metals</a:t>
            </a:r>
          </a:p>
          <a:p>
            <a:r>
              <a:rPr lang="en-US" dirty="0"/>
              <a:t>Recycling products that contain metals.</a:t>
            </a:r>
          </a:p>
        </p:txBody>
      </p:sp>
    </p:spTree>
    <p:extLst>
      <p:ext uri="{BB962C8B-B14F-4D97-AF65-F5344CB8AC3E}">
        <p14:creationId xmlns:p14="http://schemas.microsoft.com/office/powerpoint/2010/main" val="284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real quick.</a:t>
            </a:r>
          </a:p>
        </p:txBody>
      </p:sp>
      <p:sp>
        <p:nvSpPr>
          <p:cNvPr id="3" name="Content Placeholder 2"/>
          <p:cNvSpPr>
            <a:spLocks noGrp="1"/>
          </p:cNvSpPr>
          <p:nvPr>
            <p:ph idx="1"/>
          </p:nvPr>
        </p:nvSpPr>
        <p:spPr/>
        <p:txBody>
          <a:bodyPr/>
          <a:lstStyle/>
          <a:p>
            <a:r>
              <a:rPr lang="en-US" dirty="0"/>
              <a:t>Multiple issues.</a:t>
            </a:r>
          </a:p>
          <a:p>
            <a:pPr lvl="1"/>
            <a:r>
              <a:rPr lang="en-US" dirty="0"/>
              <a:t>First is the ore, which is extracted, crushed, etc…. </a:t>
            </a:r>
          </a:p>
          <a:p>
            <a:pPr lvl="1"/>
            <a:r>
              <a:rPr lang="en-US" dirty="0"/>
              <a:t>Waste rock – still has metals in them, just not economic quantities.  Radically increased surface area, so water can get to it, react, and carry said metals downstream.</a:t>
            </a:r>
          </a:p>
          <a:p>
            <a:pPr lvl="1"/>
            <a:r>
              <a:rPr lang="en-US" dirty="0"/>
              <a:t>The mine itself</a:t>
            </a:r>
          </a:p>
          <a:p>
            <a:pPr lvl="2"/>
            <a:r>
              <a:rPr lang="en-US" dirty="0"/>
              <a:t>Open pit – toxic pit.  </a:t>
            </a:r>
            <a:r>
              <a:rPr lang="en-US" dirty="0" err="1"/>
              <a:t>Goto</a:t>
            </a:r>
            <a:r>
              <a:rPr lang="en-US" dirty="0"/>
              <a:t> Berkeley pit in Butte.</a:t>
            </a:r>
          </a:p>
          <a:p>
            <a:pPr lvl="2"/>
            <a:r>
              <a:rPr lang="en-US" dirty="0"/>
              <a:t>Underground – this time, directly impacting groundwater – again, increased surface area, porosity, and permeability.</a:t>
            </a:r>
          </a:p>
        </p:txBody>
      </p:sp>
    </p:spTree>
    <p:extLst>
      <p:ext uri="{BB962C8B-B14F-4D97-AF65-F5344CB8AC3E}">
        <p14:creationId xmlns:p14="http://schemas.microsoft.com/office/powerpoint/2010/main" val="260770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Burning hydrocarbons</a:t>
            </a:r>
          </a:p>
        </p:txBody>
      </p:sp>
      <p:sp>
        <p:nvSpPr>
          <p:cNvPr id="3" name="Content Placeholder 2"/>
          <p:cNvSpPr>
            <a:spLocks noGrp="1"/>
          </p:cNvSpPr>
          <p:nvPr>
            <p:ph idx="1"/>
          </p:nvPr>
        </p:nvSpPr>
        <p:spPr/>
        <p:txBody>
          <a:bodyPr/>
          <a:lstStyle/>
          <a:p>
            <a:r>
              <a:rPr lang="en-US" dirty="0"/>
              <a:t>This is starting to get repetitive, isn’t it?</a:t>
            </a:r>
          </a:p>
          <a:p>
            <a:r>
              <a:rPr lang="en-US" dirty="0"/>
              <a:t>Especially coal!</a:t>
            </a:r>
          </a:p>
          <a:p>
            <a:r>
              <a:rPr lang="en-US" dirty="0"/>
              <a:t>Natural gas (and heavily cleaned gas/diesel) are the best.</a:t>
            </a:r>
          </a:p>
          <a:p>
            <a:r>
              <a:rPr lang="en-US" dirty="0"/>
              <a:t>Install scrubbers on </a:t>
            </a:r>
            <a:r>
              <a:rPr lang="en-US" dirty="0" err="1"/>
              <a:t>powerplants</a:t>
            </a:r>
            <a:r>
              <a:rPr lang="en-US" dirty="0"/>
              <a:t>.</a:t>
            </a:r>
          </a:p>
          <a:p>
            <a:r>
              <a:rPr lang="en-US" dirty="0"/>
              <a:t>But, the ash always has high metal concentrations (and high surface area).  What do </a:t>
            </a:r>
            <a:r>
              <a:rPr lang="en-US" dirty="0" err="1"/>
              <a:t>do</a:t>
            </a:r>
            <a:r>
              <a:rPr lang="en-US" dirty="0"/>
              <a:t>?  </a:t>
            </a:r>
          </a:p>
          <a:p>
            <a:pPr lvl="1"/>
            <a:r>
              <a:rPr lang="en-US" dirty="0"/>
              <a:t>Typically, bury in lined landfills.  But the high volume is still a problem.</a:t>
            </a:r>
          </a:p>
        </p:txBody>
      </p:sp>
    </p:spTree>
    <p:extLst>
      <p:ext uri="{BB962C8B-B14F-4D97-AF65-F5344CB8AC3E}">
        <p14:creationId xmlns:p14="http://schemas.microsoft.com/office/powerpoint/2010/main" val="303697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a:t>
            </a:r>
          </a:p>
        </p:txBody>
      </p:sp>
      <p:sp>
        <p:nvSpPr>
          <p:cNvPr id="3" name="Content Placeholder 2"/>
          <p:cNvSpPr>
            <a:spLocks noGrp="1"/>
          </p:cNvSpPr>
          <p:nvPr>
            <p:ph idx="1"/>
          </p:nvPr>
        </p:nvSpPr>
        <p:spPr/>
        <p:txBody>
          <a:bodyPr/>
          <a:lstStyle/>
          <a:p>
            <a:r>
              <a:rPr lang="en-US" dirty="0"/>
              <a:t>Soil (especially acidic ones)</a:t>
            </a:r>
          </a:p>
          <a:p>
            <a:pPr lvl="1"/>
            <a:r>
              <a:rPr lang="en-US" dirty="0"/>
              <a:t>Some places, the soils are not fit to grow crops.</a:t>
            </a:r>
          </a:p>
          <a:p>
            <a:pPr lvl="2"/>
            <a:r>
              <a:rPr lang="en-US" dirty="0"/>
              <a:t>Areas in eastern Europe/soviet union have deserted villages because of this.</a:t>
            </a:r>
          </a:p>
          <a:p>
            <a:pPr lvl="2"/>
            <a:r>
              <a:rPr lang="en-US" dirty="0"/>
              <a:t>10% of rice paddies in Japan are unusable due to metal contamination.</a:t>
            </a:r>
          </a:p>
          <a:p>
            <a:r>
              <a:rPr lang="en-US" dirty="0"/>
              <a:t>Lake/ocean sediments</a:t>
            </a:r>
          </a:p>
          <a:p>
            <a:pPr lvl="1"/>
            <a:r>
              <a:rPr lang="en-US" dirty="0"/>
              <a:t>Think Lake </a:t>
            </a:r>
            <a:r>
              <a:rPr lang="en-US" dirty="0" err="1"/>
              <a:t>Couer</a:t>
            </a:r>
            <a:r>
              <a:rPr lang="en-US" dirty="0"/>
              <a:t> d’Alene</a:t>
            </a:r>
          </a:p>
          <a:p>
            <a:r>
              <a:rPr lang="en-US" dirty="0"/>
              <a:t>Water – especially the oceans.</a:t>
            </a:r>
          </a:p>
        </p:txBody>
      </p:sp>
    </p:spTree>
    <p:extLst>
      <p:ext uri="{BB962C8B-B14F-4D97-AF65-F5344CB8AC3E}">
        <p14:creationId xmlns:p14="http://schemas.microsoft.com/office/powerpoint/2010/main" val="368526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Toxicity?</a:t>
            </a:r>
          </a:p>
        </p:txBody>
      </p:sp>
      <p:sp>
        <p:nvSpPr>
          <p:cNvPr id="3" name="Content Placeholder 2"/>
          <p:cNvSpPr>
            <a:spLocks noGrp="1"/>
          </p:cNvSpPr>
          <p:nvPr>
            <p:ph idx="1"/>
          </p:nvPr>
        </p:nvSpPr>
        <p:spPr/>
        <p:txBody>
          <a:bodyPr/>
          <a:lstStyle/>
          <a:p>
            <a:r>
              <a:rPr lang="en-US" dirty="0"/>
              <a:t>Obviously depends on the metal, form, and concentrations.  But…</a:t>
            </a:r>
          </a:p>
          <a:p>
            <a:r>
              <a:rPr lang="en-US" dirty="0"/>
              <a:t>Some of these are pretty nasty.  We’ll go on to talk about lead, arsenic, and mercury.</a:t>
            </a:r>
          </a:p>
          <a:p>
            <a:r>
              <a:rPr lang="en-US" dirty="0"/>
              <a:t>Funny… a diet high in fruits, veggies, and grains tends to not only lead to less metal input, but a body better able to deal with what it gets.</a:t>
            </a:r>
          </a:p>
        </p:txBody>
      </p:sp>
    </p:spTree>
    <p:extLst>
      <p:ext uri="{BB962C8B-B14F-4D97-AF65-F5344CB8AC3E}">
        <p14:creationId xmlns:p14="http://schemas.microsoft.com/office/powerpoint/2010/main" val="351996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Let’s talk about lead for a bit.</a:t>
            </a:r>
          </a:p>
        </p:txBody>
      </p:sp>
      <p:sp>
        <p:nvSpPr>
          <p:cNvPr id="3" name="Content Placeholder 2"/>
          <p:cNvSpPr>
            <a:spLocks noGrp="1"/>
          </p:cNvSpPr>
          <p:nvPr>
            <p:ph idx="1"/>
          </p:nvPr>
        </p:nvSpPr>
        <p:spPr/>
        <p:txBody>
          <a:bodyPr/>
          <a:lstStyle/>
          <a:p>
            <a:r>
              <a:rPr lang="en-US" dirty="0"/>
              <a:t>Neurotoxin.  And persistent.   But can affect pretty much every organ.  Worse for kids, etc.</a:t>
            </a:r>
          </a:p>
          <a:p>
            <a:r>
              <a:rPr lang="en-US" dirty="0"/>
              <a:t>Stored in the bones.</a:t>
            </a:r>
          </a:p>
          <a:p>
            <a:r>
              <a:rPr lang="en-US" dirty="0"/>
              <a:t>Lower IQs and more frequent mental issues as lead exposure goes up.</a:t>
            </a:r>
          </a:p>
          <a:p>
            <a:r>
              <a:rPr lang="en-US" dirty="0"/>
              <a:t>Even the romans knew that lead was toxic!  </a:t>
            </a:r>
          </a:p>
          <a:p>
            <a:pPr lvl="1"/>
            <a:r>
              <a:rPr lang="en-US" dirty="0"/>
              <a:t>Why then the ubiquitous use up to very recently?</a:t>
            </a:r>
          </a:p>
        </p:txBody>
      </p:sp>
    </p:spTree>
    <p:extLst>
      <p:ext uri="{BB962C8B-B14F-4D97-AF65-F5344CB8AC3E}">
        <p14:creationId xmlns:p14="http://schemas.microsoft.com/office/powerpoint/2010/main" val="92310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Widely used in pipes, solders, paint, gasoline (as tetraethyl lead, added as an anti-knock agent).</a:t>
            </a:r>
          </a:p>
          <a:p>
            <a:r>
              <a:rPr lang="en-US" dirty="0"/>
              <a:t>Lots emitted from coal burning.</a:t>
            </a:r>
          </a:p>
          <a:p>
            <a:r>
              <a:rPr lang="en-US" dirty="0"/>
              <a:t>Often a waste metal when mining.  And we all know what, historically, happened to waste materials.</a:t>
            </a:r>
          </a:p>
          <a:p>
            <a:r>
              <a:rPr lang="en-US" dirty="0"/>
              <a:t>Ubiquitous in the environment.</a:t>
            </a:r>
          </a:p>
        </p:txBody>
      </p:sp>
    </p:spTree>
    <p:extLst>
      <p:ext uri="{BB962C8B-B14F-4D97-AF65-F5344CB8AC3E}">
        <p14:creationId xmlns:p14="http://schemas.microsoft.com/office/powerpoint/2010/main" val="3349580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124</TotalTime>
  <Words>1226</Words>
  <Application>Microsoft Office PowerPoint</Application>
  <PresentationFormat>Widescreen</PresentationFormat>
  <Paragraphs>103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vt:lpstr>
      <vt:lpstr>Metals</vt:lpstr>
      <vt:lpstr>PowerPoint Presentation</vt:lpstr>
      <vt:lpstr>Emitted during</vt:lpstr>
      <vt:lpstr>Mining, real quick.</vt:lpstr>
      <vt:lpstr>Burning hydrocarbons</vt:lpstr>
      <vt:lpstr>Impacts </vt:lpstr>
      <vt:lpstr>Toxicity?</vt:lpstr>
      <vt:lpstr>OK.  Let’s talk about lead for a bit.</vt:lpstr>
      <vt:lpstr>PowerPoint Presentation</vt:lpstr>
      <vt:lpstr>Much is injected into the atmosphere </vt:lpstr>
      <vt:lpstr>Lead risk in the US – age of houses+poverty</vt:lpstr>
      <vt:lpstr>PowerPoint Presentation</vt:lpstr>
      <vt:lpstr>What’s been done?</vt:lpstr>
      <vt:lpstr>Mercury!</vt:lpstr>
      <vt:lpstr>Mad as a hatter!</vt:lpstr>
      <vt:lpstr>Found 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2013 Minamata Convention on Mercury</vt:lpstr>
      <vt:lpstr>Arsenic</vt:lpstr>
      <vt:lpstr>toxicity</vt:lpstr>
      <vt:lpstr>Ironic…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Metals</dc:title>
  <dc:creator>student</dc:creator>
  <cp:lastModifiedBy>Bob Hickey</cp:lastModifiedBy>
  <cp:revision>9</cp:revision>
  <dcterms:created xsi:type="dcterms:W3CDTF">2022-02-25T17:09:33Z</dcterms:created>
  <dcterms:modified xsi:type="dcterms:W3CDTF">2022-03-01T17:22:58Z</dcterms:modified>
</cp:coreProperties>
</file>