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79" r:id="rId2"/>
    <p:sldId id="298" r:id="rId3"/>
    <p:sldId id="282" r:id="rId4"/>
    <p:sldId id="283" r:id="rId5"/>
    <p:sldId id="324" r:id="rId6"/>
    <p:sldId id="284" r:id="rId7"/>
    <p:sldId id="285" r:id="rId8"/>
    <p:sldId id="338" r:id="rId9"/>
    <p:sldId id="286" r:id="rId10"/>
    <p:sldId id="329" r:id="rId11"/>
    <p:sldId id="257" r:id="rId12"/>
    <p:sldId id="258" r:id="rId13"/>
    <p:sldId id="259" r:id="rId14"/>
    <p:sldId id="260" r:id="rId15"/>
    <p:sldId id="325" r:id="rId16"/>
    <p:sldId id="340" r:id="rId17"/>
    <p:sldId id="261" r:id="rId18"/>
    <p:sldId id="323" r:id="rId19"/>
    <p:sldId id="263" r:id="rId20"/>
    <p:sldId id="262" r:id="rId21"/>
    <p:sldId id="300" r:id="rId22"/>
    <p:sldId id="301" r:id="rId23"/>
    <p:sldId id="302" r:id="rId24"/>
    <p:sldId id="311" r:id="rId25"/>
    <p:sldId id="336" r:id="rId26"/>
    <p:sldId id="337" r:id="rId27"/>
    <p:sldId id="307" r:id="rId28"/>
    <p:sldId id="265" r:id="rId29"/>
    <p:sldId id="266" r:id="rId30"/>
    <p:sldId id="270" r:id="rId31"/>
    <p:sldId id="312" r:id="rId32"/>
    <p:sldId id="313" r:id="rId33"/>
    <p:sldId id="314" r:id="rId34"/>
    <p:sldId id="339" r:id="rId35"/>
    <p:sldId id="305" r:id="rId36"/>
    <p:sldId id="306" r:id="rId37"/>
    <p:sldId id="272" r:id="rId38"/>
    <p:sldId id="288" r:id="rId39"/>
    <p:sldId id="308" r:id="rId40"/>
    <p:sldId id="309" r:id="rId41"/>
    <p:sldId id="310" r:id="rId42"/>
    <p:sldId id="289" r:id="rId43"/>
    <p:sldId id="275" r:id="rId44"/>
    <p:sldId id="291" r:id="rId45"/>
    <p:sldId id="268" r:id="rId46"/>
    <p:sldId id="267" r:id="rId47"/>
    <p:sldId id="264" r:id="rId48"/>
    <p:sldId id="274" r:id="rId49"/>
    <p:sldId id="341" r:id="rId50"/>
    <p:sldId id="29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09"/>
    <p:restoredTop sz="94292"/>
  </p:normalViewPr>
  <p:slideViewPr>
    <p:cSldViewPr snapToGrid="0">
      <p:cViewPr varScale="1">
        <p:scale>
          <a:sx n="104" d="100"/>
          <a:sy n="104" d="100"/>
        </p:scale>
        <p:origin x="120" y="115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4DB40-52CE-4593-9333-59F9B405492C}" type="datetimeFigureOut">
              <a:rPr lang="en-US" smtClean="0"/>
              <a:t>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6A8A9-9B46-49B3-B804-27242B1D202F}" type="slidenum">
              <a:rPr lang="en-US" smtClean="0"/>
              <a:t>‹#›</a:t>
            </a:fld>
            <a:endParaRPr lang="en-US"/>
          </a:p>
        </p:txBody>
      </p:sp>
    </p:spTree>
    <p:extLst>
      <p:ext uri="{BB962C8B-B14F-4D97-AF65-F5344CB8AC3E}">
        <p14:creationId xmlns:p14="http://schemas.microsoft.com/office/powerpoint/2010/main" val="17075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kespry.co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688">
              <a:defRPr sz="2400">
                <a:solidFill>
                  <a:schemeClr val="bg1"/>
                </a:solidFill>
                <a:latin typeface="Times New Roman" charset="0"/>
                <a:ea typeface="ＭＳ Ｐゴシック" charset="0"/>
                <a:cs typeface="ＭＳ Ｐゴシック" charset="0"/>
              </a:defRPr>
            </a:lvl1pPr>
            <a:lvl2pPr marL="742950" indent="-285750" defTabSz="928688">
              <a:defRPr sz="2400">
                <a:solidFill>
                  <a:schemeClr val="bg1"/>
                </a:solidFill>
                <a:latin typeface="Times New Roman" charset="0"/>
                <a:ea typeface="ＭＳ Ｐゴシック" charset="0"/>
              </a:defRPr>
            </a:lvl2pPr>
            <a:lvl3pPr marL="1143000" indent="-228600" defTabSz="928688">
              <a:defRPr sz="2400">
                <a:solidFill>
                  <a:schemeClr val="bg1"/>
                </a:solidFill>
                <a:latin typeface="Times New Roman" charset="0"/>
                <a:ea typeface="ＭＳ Ｐゴシック" charset="0"/>
              </a:defRPr>
            </a:lvl3pPr>
            <a:lvl4pPr marL="1600200" indent="-228600" defTabSz="928688">
              <a:defRPr sz="2400">
                <a:solidFill>
                  <a:schemeClr val="bg1"/>
                </a:solidFill>
                <a:latin typeface="Times New Roman" charset="0"/>
                <a:ea typeface="ＭＳ Ｐゴシック" charset="0"/>
              </a:defRPr>
            </a:lvl4pPr>
            <a:lvl5pPr marL="2057400" indent="-228600" defTabSz="928688">
              <a:defRPr sz="2400">
                <a:solidFill>
                  <a:schemeClr val="bg1"/>
                </a:solidFill>
                <a:latin typeface="Times New Roman" charset="0"/>
                <a:ea typeface="ＭＳ Ｐゴシック" charset="0"/>
              </a:defRPr>
            </a:lvl5pPr>
            <a:lvl6pPr marL="2514600" indent="-228600" defTabSz="928688"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defTabSz="928688"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defTabSz="928688"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defTabSz="928688" eaLnBrk="0" fontAlgn="base" hangingPunct="0">
              <a:spcBef>
                <a:spcPct val="0"/>
              </a:spcBef>
              <a:spcAft>
                <a:spcPct val="0"/>
              </a:spcAft>
              <a:defRPr sz="2400">
                <a:solidFill>
                  <a:schemeClr val="bg1"/>
                </a:solidFill>
                <a:latin typeface="Times New Roman" charset="0"/>
                <a:ea typeface="ＭＳ Ｐゴシック" charset="0"/>
              </a:defRPr>
            </a:lvl9pPr>
          </a:lstStyle>
          <a:p>
            <a:fld id="{051DC937-9B0D-0B46-92E0-A42FAC3D691B}" type="slidenum">
              <a:rPr lang="en-US" sz="1200">
                <a:solidFill>
                  <a:schemeClr val="tx1"/>
                </a:solidFill>
              </a:rPr>
              <a:pPr/>
              <a:t>3</a:t>
            </a:fld>
            <a:endParaRPr lang="en-US" sz="1200">
              <a:solidFill>
                <a:schemeClr val="tx1"/>
              </a:solidFill>
            </a:endParaRPr>
          </a:p>
        </p:txBody>
      </p:sp>
      <p:sp>
        <p:nvSpPr>
          <p:cNvPr id="24578" name="Rectangle 1026"/>
          <p:cNvSpPr>
            <a:spLocks noGrp="1" noRot="1" noChangeAspect="1" noChangeArrowheads="1" noTextEdit="1"/>
          </p:cNvSpPr>
          <p:nvPr>
            <p:ph type="sldImg"/>
          </p:nvPr>
        </p:nvSpPr>
        <p:spPr>
          <a:solidFill>
            <a:srgbClr val="FFFFFF"/>
          </a:solidFill>
          <a:ln/>
        </p:spPr>
      </p:sp>
      <p:sp>
        <p:nvSpPr>
          <p:cNvPr id="24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183753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6A8A9-9B46-49B3-B804-27242B1D202F}" type="slidenum">
              <a:rPr lang="en-US" smtClean="0"/>
              <a:t>32</a:t>
            </a:fld>
            <a:endParaRPr lang="en-US"/>
          </a:p>
        </p:txBody>
      </p:sp>
    </p:spTree>
    <p:extLst>
      <p:ext uri="{BB962C8B-B14F-4D97-AF65-F5344CB8AC3E}">
        <p14:creationId xmlns:p14="http://schemas.microsoft.com/office/powerpoint/2010/main" val="12213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vertical solution like </a:t>
            </a:r>
            <a:r>
              <a:rPr lang="en-US" dirty="0" err="1">
                <a:hlinkClick r:id="rId3"/>
              </a:rPr>
              <a:t>Kespry</a:t>
            </a:r>
            <a:r>
              <a:rPr lang="en-US" dirty="0"/>
              <a:t>, data travels seamlessly from the drone to the cloud for processing and cloud apps for specific analysis. Using AI and machine learning for data analysis translates into enhanced information, delivered quickly: for the insurance industry, for example, customers using the </a:t>
            </a:r>
            <a:r>
              <a:rPr lang="en-US" dirty="0" err="1"/>
              <a:t>Kespry</a:t>
            </a:r>
            <a:r>
              <a:rPr lang="en-US" dirty="0"/>
              <a:t> Cloud can benefit from detailed roof models, inspection-quality images and tools like automated hail damage detection. These are tools that make it fast and easy to generate accurate and consistent assessments across the enterprise: a benefit that directly impacts the bottom line.” </a:t>
            </a:r>
          </a:p>
          <a:p>
            <a:endParaRPr lang="en-US" dirty="0"/>
          </a:p>
          <a:p>
            <a:r>
              <a:rPr lang="en-US" dirty="0"/>
              <a:t>Article just mentions “AI machine learning algorithms” for how the hail locations are detected.  </a:t>
            </a:r>
          </a:p>
        </p:txBody>
      </p:sp>
      <p:sp>
        <p:nvSpPr>
          <p:cNvPr id="4" name="Slide Number Placeholder 3"/>
          <p:cNvSpPr>
            <a:spLocks noGrp="1"/>
          </p:cNvSpPr>
          <p:nvPr>
            <p:ph type="sldNum" sz="quarter" idx="10"/>
          </p:nvPr>
        </p:nvSpPr>
        <p:spPr/>
        <p:txBody>
          <a:bodyPr/>
          <a:lstStyle/>
          <a:p>
            <a:fld id="{284F89BF-D661-401E-9FEF-CD6EE1B64DE0}" type="slidenum">
              <a:rPr lang="en-US" smtClean="0"/>
              <a:t>33</a:t>
            </a:fld>
            <a:endParaRPr lang="en-US"/>
          </a:p>
        </p:txBody>
      </p:sp>
    </p:spTree>
    <p:extLst>
      <p:ext uri="{BB962C8B-B14F-4D97-AF65-F5344CB8AC3E}">
        <p14:creationId xmlns:p14="http://schemas.microsoft.com/office/powerpoint/2010/main" val="1498546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F89BF-D661-401E-9FEF-CD6EE1B64DE0}" type="slidenum">
              <a:rPr lang="en-US" smtClean="0"/>
              <a:t>34</a:t>
            </a:fld>
            <a:endParaRPr lang="en-US"/>
          </a:p>
        </p:txBody>
      </p:sp>
    </p:spTree>
    <p:extLst>
      <p:ext uri="{BB962C8B-B14F-4D97-AF65-F5344CB8AC3E}">
        <p14:creationId xmlns:p14="http://schemas.microsoft.com/office/powerpoint/2010/main" val="1794066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7269D-641F-4208-9D8B-6112EF2F5110}" type="slidenum">
              <a:rPr lang="en-US" smtClean="0"/>
              <a:t>35</a:t>
            </a:fld>
            <a:endParaRPr lang="en-US"/>
          </a:p>
        </p:txBody>
      </p:sp>
    </p:spTree>
    <p:extLst>
      <p:ext uri="{BB962C8B-B14F-4D97-AF65-F5344CB8AC3E}">
        <p14:creationId xmlns:p14="http://schemas.microsoft.com/office/powerpoint/2010/main" val="1947560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6A8A9-9B46-49B3-B804-27242B1D202F}" type="slidenum">
              <a:rPr lang="en-US" smtClean="0"/>
              <a:t>39</a:t>
            </a:fld>
            <a:endParaRPr lang="en-US"/>
          </a:p>
        </p:txBody>
      </p:sp>
    </p:spTree>
    <p:extLst>
      <p:ext uri="{BB962C8B-B14F-4D97-AF65-F5344CB8AC3E}">
        <p14:creationId xmlns:p14="http://schemas.microsoft.com/office/powerpoint/2010/main" val="1393396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6A8A9-9B46-49B3-B804-27242B1D202F}" type="slidenum">
              <a:rPr lang="en-US" smtClean="0"/>
              <a:t>50</a:t>
            </a:fld>
            <a:endParaRPr lang="en-US"/>
          </a:p>
        </p:txBody>
      </p:sp>
    </p:spTree>
    <p:extLst>
      <p:ext uri="{BB962C8B-B14F-4D97-AF65-F5344CB8AC3E}">
        <p14:creationId xmlns:p14="http://schemas.microsoft.com/office/powerpoint/2010/main" val="429354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688">
              <a:defRPr sz="2400">
                <a:solidFill>
                  <a:schemeClr val="bg1"/>
                </a:solidFill>
                <a:latin typeface="Times New Roman" charset="0"/>
                <a:ea typeface="ＭＳ Ｐゴシック" charset="0"/>
                <a:cs typeface="ＭＳ Ｐゴシック" charset="0"/>
              </a:defRPr>
            </a:lvl1pPr>
            <a:lvl2pPr marL="742950" indent="-285750" defTabSz="928688">
              <a:defRPr sz="2400">
                <a:solidFill>
                  <a:schemeClr val="bg1"/>
                </a:solidFill>
                <a:latin typeface="Times New Roman" charset="0"/>
                <a:ea typeface="ＭＳ Ｐゴシック" charset="0"/>
              </a:defRPr>
            </a:lvl2pPr>
            <a:lvl3pPr marL="1143000" indent="-228600" defTabSz="928688">
              <a:defRPr sz="2400">
                <a:solidFill>
                  <a:schemeClr val="bg1"/>
                </a:solidFill>
                <a:latin typeface="Times New Roman" charset="0"/>
                <a:ea typeface="ＭＳ Ｐゴシック" charset="0"/>
              </a:defRPr>
            </a:lvl3pPr>
            <a:lvl4pPr marL="1600200" indent="-228600" defTabSz="928688">
              <a:defRPr sz="2400">
                <a:solidFill>
                  <a:schemeClr val="bg1"/>
                </a:solidFill>
                <a:latin typeface="Times New Roman" charset="0"/>
                <a:ea typeface="ＭＳ Ｐゴシック" charset="0"/>
              </a:defRPr>
            </a:lvl4pPr>
            <a:lvl5pPr marL="2057400" indent="-228600" defTabSz="928688">
              <a:defRPr sz="2400">
                <a:solidFill>
                  <a:schemeClr val="bg1"/>
                </a:solidFill>
                <a:latin typeface="Times New Roman" charset="0"/>
                <a:ea typeface="ＭＳ Ｐゴシック" charset="0"/>
              </a:defRPr>
            </a:lvl5pPr>
            <a:lvl6pPr marL="2514600" indent="-228600" defTabSz="928688"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defTabSz="928688"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defTabSz="928688"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defTabSz="928688" eaLnBrk="0" fontAlgn="base" hangingPunct="0">
              <a:spcBef>
                <a:spcPct val="0"/>
              </a:spcBef>
              <a:spcAft>
                <a:spcPct val="0"/>
              </a:spcAft>
              <a:defRPr sz="2400">
                <a:solidFill>
                  <a:schemeClr val="bg1"/>
                </a:solidFill>
                <a:latin typeface="Times New Roman" charset="0"/>
                <a:ea typeface="ＭＳ Ｐゴシック" charset="0"/>
              </a:defRPr>
            </a:lvl9pPr>
          </a:lstStyle>
          <a:p>
            <a:fld id="{64B2D288-A7E3-CB4E-A985-31ECA662F347}" type="slidenum">
              <a:rPr lang="en-US" sz="1200">
                <a:solidFill>
                  <a:schemeClr val="tx1"/>
                </a:solidFill>
              </a:rPr>
              <a:pPr/>
              <a:t>4</a:t>
            </a:fld>
            <a:endParaRPr lang="en-US" sz="1200">
              <a:solidFill>
                <a:schemeClr val="tx1"/>
              </a:solidFill>
            </a:endParaRPr>
          </a:p>
        </p:txBody>
      </p:sp>
      <p:sp>
        <p:nvSpPr>
          <p:cNvPr id="30722" name="Rectangle 1026"/>
          <p:cNvSpPr>
            <a:spLocks noGrp="1" noRot="1" noChangeAspect="1" noChangeArrowheads="1" noTextEdit="1"/>
          </p:cNvSpPr>
          <p:nvPr>
            <p:ph type="sldImg"/>
          </p:nvPr>
        </p:nvSpPr>
        <p:spPr>
          <a:solidFill>
            <a:srgbClr val="FFFFFF"/>
          </a:solidFill>
          <a:ln/>
        </p:spPr>
      </p:sp>
      <p:sp>
        <p:nvSpPr>
          <p:cNvPr id="30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5660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688">
              <a:defRPr sz="2400">
                <a:solidFill>
                  <a:schemeClr val="bg1"/>
                </a:solidFill>
                <a:latin typeface="Times New Roman" charset="0"/>
                <a:ea typeface="ＭＳ Ｐゴシック" charset="0"/>
                <a:cs typeface="ＭＳ Ｐゴシック" charset="0"/>
              </a:defRPr>
            </a:lvl1pPr>
            <a:lvl2pPr marL="742950" indent="-285750" defTabSz="928688">
              <a:defRPr sz="2400">
                <a:solidFill>
                  <a:schemeClr val="bg1"/>
                </a:solidFill>
                <a:latin typeface="Times New Roman" charset="0"/>
                <a:ea typeface="ＭＳ Ｐゴシック" charset="0"/>
              </a:defRPr>
            </a:lvl2pPr>
            <a:lvl3pPr marL="1143000" indent="-228600" defTabSz="928688">
              <a:defRPr sz="2400">
                <a:solidFill>
                  <a:schemeClr val="bg1"/>
                </a:solidFill>
                <a:latin typeface="Times New Roman" charset="0"/>
                <a:ea typeface="ＭＳ Ｐゴシック" charset="0"/>
              </a:defRPr>
            </a:lvl3pPr>
            <a:lvl4pPr marL="1600200" indent="-228600" defTabSz="928688">
              <a:defRPr sz="2400">
                <a:solidFill>
                  <a:schemeClr val="bg1"/>
                </a:solidFill>
                <a:latin typeface="Times New Roman" charset="0"/>
                <a:ea typeface="ＭＳ Ｐゴシック" charset="0"/>
              </a:defRPr>
            </a:lvl4pPr>
            <a:lvl5pPr marL="2057400" indent="-228600" defTabSz="928688">
              <a:defRPr sz="2400">
                <a:solidFill>
                  <a:schemeClr val="bg1"/>
                </a:solidFill>
                <a:latin typeface="Times New Roman" charset="0"/>
                <a:ea typeface="ＭＳ Ｐゴシック" charset="0"/>
              </a:defRPr>
            </a:lvl5pPr>
            <a:lvl6pPr marL="2514600" indent="-228600" defTabSz="928688"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defTabSz="928688"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defTabSz="928688"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defTabSz="928688" eaLnBrk="0" fontAlgn="base" hangingPunct="0">
              <a:spcBef>
                <a:spcPct val="0"/>
              </a:spcBef>
              <a:spcAft>
                <a:spcPct val="0"/>
              </a:spcAft>
              <a:defRPr sz="2400">
                <a:solidFill>
                  <a:schemeClr val="bg1"/>
                </a:solidFill>
                <a:latin typeface="Times New Roman" charset="0"/>
                <a:ea typeface="ＭＳ Ｐゴシック" charset="0"/>
              </a:defRPr>
            </a:lvl9pPr>
          </a:lstStyle>
          <a:p>
            <a:fld id="{3CDBDE30-14CE-D240-8874-6625DE687A64}" type="slidenum">
              <a:rPr lang="en-US" sz="1200">
                <a:solidFill>
                  <a:schemeClr val="tx1"/>
                </a:solidFill>
              </a:rPr>
              <a:pPr/>
              <a:t>6</a:t>
            </a:fld>
            <a:endParaRPr lang="en-US" sz="1200">
              <a:solidFill>
                <a:schemeClr val="tx1"/>
              </a:solidFill>
            </a:endParaRPr>
          </a:p>
        </p:txBody>
      </p:sp>
      <p:sp>
        <p:nvSpPr>
          <p:cNvPr id="36866" name="Rectangle 2"/>
          <p:cNvSpPr>
            <a:spLocks noGrp="1" noRot="1" noChangeAspect="1" noChangeArrowheads="1" noTextEdit="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2066280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688">
              <a:defRPr sz="2400">
                <a:solidFill>
                  <a:schemeClr val="bg1"/>
                </a:solidFill>
                <a:latin typeface="Times New Roman" charset="0"/>
                <a:ea typeface="ＭＳ Ｐゴシック" charset="0"/>
                <a:cs typeface="ＭＳ Ｐゴシック" charset="0"/>
              </a:defRPr>
            </a:lvl1pPr>
            <a:lvl2pPr marL="742950" indent="-285750" defTabSz="928688">
              <a:defRPr sz="2400">
                <a:solidFill>
                  <a:schemeClr val="bg1"/>
                </a:solidFill>
                <a:latin typeface="Times New Roman" charset="0"/>
                <a:ea typeface="ＭＳ Ｐゴシック" charset="0"/>
              </a:defRPr>
            </a:lvl2pPr>
            <a:lvl3pPr marL="1143000" indent="-228600" defTabSz="928688">
              <a:defRPr sz="2400">
                <a:solidFill>
                  <a:schemeClr val="bg1"/>
                </a:solidFill>
                <a:latin typeface="Times New Roman" charset="0"/>
                <a:ea typeface="ＭＳ Ｐゴシック" charset="0"/>
              </a:defRPr>
            </a:lvl3pPr>
            <a:lvl4pPr marL="1600200" indent="-228600" defTabSz="928688">
              <a:defRPr sz="2400">
                <a:solidFill>
                  <a:schemeClr val="bg1"/>
                </a:solidFill>
                <a:latin typeface="Times New Roman" charset="0"/>
                <a:ea typeface="ＭＳ Ｐゴシック" charset="0"/>
              </a:defRPr>
            </a:lvl4pPr>
            <a:lvl5pPr marL="2057400" indent="-228600" defTabSz="928688">
              <a:defRPr sz="2400">
                <a:solidFill>
                  <a:schemeClr val="bg1"/>
                </a:solidFill>
                <a:latin typeface="Times New Roman" charset="0"/>
                <a:ea typeface="ＭＳ Ｐゴシック" charset="0"/>
              </a:defRPr>
            </a:lvl5pPr>
            <a:lvl6pPr marL="2514600" indent="-228600" defTabSz="928688"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defTabSz="928688"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defTabSz="928688"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defTabSz="928688" eaLnBrk="0" fontAlgn="base" hangingPunct="0">
              <a:spcBef>
                <a:spcPct val="0"/>
              </a:spcBef>
              <a:spcAft>
                <a:spcPct val="0"/>
              </a:spcAft>
              <a:defRPr sz="2400">
                <a:solidFill>
                  <a:schemeClr val="bg1"/>
                </a:solidFill>
                <a:latin typeface="Times New Roman" charset="0"/>
                <a:ea typeface="ＭＳ Ｐゴシック" charset="0"/>
              </a:defRPr>
            </a:lvl9pPr>
          </a:lstStyle>
          <a:p>
            <a:fld id="{51377AF7-6A86-7746-BE68-3CE04C6555B5}" type="slidenum">
              <a:rPr lang="en-US" sz="1200">
                <a:solidFill>
                  <a:schemeClr val="tx1"/>
                </a:solidFill>
              </a:rPr>
              <a:pPr/>
              <a:t>7</a:t>
            </a:fld>
            <a:endParaRPr lang="en-US" sz="1200">
              <a:solidFill>
                <a:schemeClr val="tx1"/>
              </a:solidFill>
            </a:endParaRPr>
          </a:p>
        </p:txBody>
      </p:sp>
      <p:sp>
        <p:nvSpPr>
          <p:cNvPr id="38914" name="Rectangle 1026"/>
          <p:cNvSpPr>
            <a:spLocks noGrp="1" noRot="1" noChangeAspect="1" noChangeArrowheads="1" noTextEdit="1"/>
          </p:cNvSpPr>
          <p:nvPr>
            <p:ph type="sldImg"/>
          </p:nvPr>
        </p:nvSpPr>
        <p:spPr>
          <a:solidFill>
            <a:srgbClr val="FFFFFF"/>
          </a:solidFill>
          <a:ln/>
        </p:spPr>
      </p:sp>
      <p:sp>
        <p:nvSpPr>
          <p:cNvPr id="38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753460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688">
              <a:defRPr sz="2400">
                <a:solidFill>
                  <a:schemeClr val="bg1"/>
                </a:solidFill>
                <a:latin typeface="Times New Roman" charset="0"/>
                <a:ea typeface="ＭＳ Ｐゴシック" charset="0"/>
                <a:cs typeface="ＭＳ Ｐゴシック" charset="0"/>
              </a:defRPr>
            </a:lvl1pPr>
            <a:lvl2pPr marL="742950" indent="-285750" defTabSz="928688">
              <a:defRPr sz="2400">
                <a:solidFill>
                  <a:schemeClr val="bg1"/>
                </a:solidFill>
                <a:latin typeface="Times New Roman" charset="0"/>
                <a:ea typeface="ＭＳ Ｐゴシック" charset="0"/>
              </a:defRPr>
            </a:lvl2pPr>
            <a:lvl3pPr marL="1143000" indent="-228600" defTabSz="928688">
              <a:defRPr sz="2400">
                <a:solidFill>
                  <a:schemeClr val="bg1"/>
                </a:solidFill>
                <a:latin typeface="Times New Roman" charset="0"/>
                <a:ea typeface="ＭＳ Ｐゴシック" charset="0"/>
              </a:defRPr>
            </a:lvl3pPr>
            <a:lvl4pPr marL="1600200" indent="-228600" defTabSz="928688">
              <a:defRPr sz="2400">
                <a:solidFill>
                  <a:schemeClr val="bg1"/>
                </a:solidFill>
                <a:latin typeface="Times New Roman" charset="0"/>
                <a:ea typeface="ＭＳ Ｐゴシック" charset="0"/>
              </a:defRPr>
            </a:lvl4pPr>
            <a:lvl5pPr marL="2057400" indent="-228600" defTabSz="928688">
              <a:defRPr sz="2400">
                <a:solidFill>
                  <a:schemeClr val="bg1"/>
                </a:solidFill>
                <a:latin typeface="Times New Roman" charset="0"/>
                <a:ea typeface="ＭＳ Ｐゴシック" charset="0"/>
              </a:defRPr>
            </a:lvl5pPr>
            <a:lvl6pPr marL="2514600" indent="-228600" defTabSz="928688"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defTabSz="928688"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defTabSz="928688"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defTabSz="928688" eaLnBrk="0" fontAlgn="base" hangingPunct="0">
              <a:spcBef>
                <a:spcPct val="0"/>
              </a:spcBef>
              <a:spcAft>
                <a:spcPct val="0"/>
              </a:spcAft>
              <a:defRPr sz="2400">
                <a:solidFill>
                  <a:schemeClr val="bg1"/>
                </a:solidFill>
                <a:latin typeface="Times New Roman" charset="0"/>
                <a:ea typeface="ＭＳ Ｐゴシック" charset="0"/>
              </a:defRPr>
            </a:lvl9pPr>
          </a:lstStyle>
          <a:p>
            <a:fld id="{CD14CAF3-D55C-9949-BB7B-5E40FB2656A1}" type="slidenum">
              <a:rPr lang="en-US" sz="1200">
                <a:solidFill>
                  <a:schemeClr val="tx1"/>
                </a:solidFill>
              </a:rPr>
              <a:pPr/>
              <a:t>10</a:t>
            </a:fld>
            <a:endParaRPr lang="en-US" sz="1200">
              <a:solidFill>
                <a:schemeClr val="tx1"/>
              </a:solidFill>
            </a:endParaRPr>
          </a:p>
        </p:txBody>
      </p:sp>
      <p:sp>
        <p:nvSpPr>
          <p:cNvPr id="47106" name="Rectangle 1026"/>
          <p:cNvSpPr>
            <a:spLocks noGrp="1" noRot="1" noChangeAspect="1" noChangeArrowheads="1" noTextEdit="1"/>
          </p:cNvSpPr>
          <p:nvPr>
            <p:ph type="sldImg"/>
          </p:nvPr>
        </p:nvSpPr>
        <p:spPr>
          <a:solidFill>
            <a:srgbClr val="FFFFFF"/>
          </a:solidFill>
          <a:ln/>
        </p:spPr>
      </p:sp>
      <p:sp>
        <p:nvSpPr>
          <p:cNvPr id="47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78837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0F7CE09-FD16-D143-8F0D-D391AB0EFB82}" type="slidenum">
              <a:rPr lang="en-US" altLang="en-US">
                <a:latin typeface="Times New Roman" charset="0"/>
              </a:rPr>
              <a:pPr>
                <a:spcBef>
                  <a:spcPct val="0"/>
                </a:spcBef>
              </a:pPr>
              <a:t>15</a:t>
            </a:fld>
            <a:endParaRPr lang="en-US" altLang="en-US">
              <a:latin typeface="Times New Roman" charset="0"/>
            </a:endParaRPr>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Tree>
    <p:extLst>
      <p:ext uri="{BB962C8B-B14F-4D97-AF65-F5344CB8AC3E}">
        <p14:creationId xmlns:p14="http://schemas.microsoft.com/office/powerpoint/2010/main" val="907315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6A8A9-9B46-49B3-B804-27242B1D202F}" type="slidenum">
              <a:rPr lang="en-US" smtClean="0"/>
              <a:t>17</a:t>
            </a:fld>
            <a:endParaRPr lang="en-US"/>
          </a:p>
        </p:txBody>
      </p:sp>
    </p:spTree>
    <p:extLst>
      <p:ext uri="{BB962C8B-B14F-4D97-AF65-F5344CB8AC3E}">
        <p14:creationId xmlns:p14="http://schemas.microsoft.com/office/powerpoint/2010/main" val="118672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F89BF-D661-401E-9FEF-CD6EE1B64DE0}" type="slidenum">
              <a:rPr lang="en-US" smtClean="0"/>
              <a:t>24</a:t>
            </a:fld>
            <a:endParaRPr lang="en-US"/>
          </a:p>
        </p:txBody>
      </p:sp>
    </p:spTree>
    <p:extLst>
      <p:ext uri="{BB962C8B-B14F-4D97-AF65-F5344CB8AC3E}">
        <p14:creationId xmlns:p14="http://schemas.microsoft.com/office/powerpoint/2010/main" val="2136969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6A8A9-9B46-49B3-B804-27242B1D202F}" type="slidenum">
              <a:rPr lang="en-US" smtClean="0"/>
              <a:t>25</a:t>
            </a:fld>
            <a:endParaRPr lang="en-US"/>
          </a:p>
        </p:txBody>
      </p:sp>
    </p:spTree>
    <p:extLst>
      <p:ext uri="{BB962C8B-B14F-4D97-AF65-F5344CB8AC3E}">
        <p14:creationId xmlns:p14="http://schemas.microsoft.com/office/powerpoint/2010/main" val="658260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A8A030-9F74-43C9-922D-F79EA91960E7}"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00B49-EF63-4E18-AFDC-3184BDBC5355}" type="slidenum">
              <a:rPr lang="en-US" smtClean="0"/>
              <a:t>‹#›</a:t>
            </a:fld>
            <a:endParaRPr lang="en-US"/>
          </a:p>
        </p:txBody>
      </p:sp>
    </p:spTree>
    <p:extLst>
      <p:ext uri="{BB962C8B-B14F-4D97-AF65-F5344CB8AC3E}">
        <p14:creationId xmlns:p14="http://schemas.microsoft.com/office/powerpoint/2010/main" val="186643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A8A030-9F74-43C9-922D-F79EA91960E7}"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00B49-EF63-4E18-AFDC-3184BDBC5355}" type="slidenum">
              <a:rPr lang="en-US" smtClean="0"/>
              <a:t>‹#›</a:t>
            </a:fld>
            <a:endParaRPr lang="en-US"/>
          </a:p>
        </p:txBody>
      </p:sp>
    </p:spTree>
    <p:extLst>
      <p:ext uri="{BB962C8B-B14F-4D97-AF65-F5344CB8AC3E}">
        <p14:creationId xmlns:p14="http://schemas.microsoft.com/office/powerpoint/2010/main" val="226549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A8A030-9F74-43C9-922D-F79EA91960E7}"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00B49-EF63-4E18-AFDC-3184BDBC5355}" type="slidenum">
              <a:rPr lang="en-US" smtClean="0"/>
              <a:t>‹#›</a:t>
            </a:fld>
            <a:endParaRPr lang="en-US"/>
          </a:p>
        </p:txBody>
      </p:sp>
    </p:spTree>
    <p:extLst>
      <p:ext uri="{BB962C8B-B14F-4D97-AF65-F5344CB8AC3E}">
        <p14:creationId xmlns:p14="http://schemas.microsoft.com/office/powerpoint/2010/main" val="116788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A8A030-9F74-43C9-922D-F79EA91960E7}"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00B49-EF63-4E18-AFDC-3184BDBC5355}" type="slidenum">
              <a:rPr lang="en-US" smtClean="0"/>
              <a:t>‹#›</a:t>
            </a:fld>
            <a:endParaRPr lang="en-US"/>
          </a:p>
        </p:txBody>
      </p:sp>
    </p:spTree>
    <p:extLst>
      <p:ext uri="{BB962C8B-B14F-4D97-AF65-F5344CB8AC3E}">
        <p14:creationId xmlns:p14="http://schemas.microsoft.com/office/powerpoint/2010/main" val="414998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A8A030-9F74-43C9-922D-F79EA91960E7}"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00B49-EF63-4E18-AFDC-3184BDBC5355}" type="slidenum">
              <a:rPr lang="en-US" smtClean="0"/>
              <a:t>‹#›</a:t>
            </a:fld>
            <a:endParaRPr lang="en-US"/>
          </a:p>
        </p:txBody>
      </p:sp>
    </p:spTree>
    <p:extLst>
      <p:ext uri="{BB962C8B-B14F-4D97-AF65-F5344CB8AC3E}">
        <p14:creationId xmlns:p14="http://schemas.microsoft.com/office/powerpoint/2010/main" val="1600291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A8A030-9F74-43C9-922D-F79EA91960E7}"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00B49-EF63-4E18-AFDC-3184BDBC5355}" type="slidenum">
              <a:rPr lang="en-US" smtClean="0"/>
              <a:t>‹#›</a:t>
            </a:fld>
            <a:endParaRPr lang="en-US"/>
          </a:p>
        </p:txBody>
      </p:sp>
    </p:spTree>
    <p:extLst>
      <p:ext uri="{BB962C8B-B14F-4D97-AF65-F5344CB8AC3E}">
        <p14:creationId xmlns:p14="http://schemas.microsoft.com/office/powerpoint/2010/main" val="2373813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A8A030-9F74-43C9-922D-F79EA91960E7}" type="datetimeFigureOut">
              <a:rPr lang="en-US" smtClean="0"/>
              <a:t>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C00B49-EF63-4E18-AFDC-3184BDBC5355}" type="slidenum">
              <a:rPr lang="en-US" smtClean="0"/>
              <a:t>‹#›</a:t>
            </a:fld>
            <a:endParaRPr lang="en-US"/>
          </a:p>
        </p:txBody>
      </p:sp>
    </p:spTree>
    <p:extLst>
      <p:ext uri="{BB962C8B-B14F-4D97-AF65-F5344CB8AC3E}">
        <p14:creationId xmlns:p14="http://schemas.microsoft.com/office/powerpoint/2010/main" val="428065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A8A030-9F74-43C9-922D-F79EA91960E7}" type="datetimeFigureOut">
              <a:rPr lang="en-US" smtClean="0"/>
              <a:t>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C00B49-EF63-4E18-AFDC-3184BDBC5355}" type="slidenum">
              <a:rPr lang="en-US" smtClean="0"/>
              <a:t>‹#›</a:t>
            </a:fld>
            <a:endParaRPr lang="en-US"/>
          </a:p>
        </p:txBody>
      </p:sp>
    </p:spTree>
    <p:extLst>
      <p:ext uri="{BB962C8B-B14F-4D97-AF65-F5344CB8AC3E}">
        <p14:creationId xmlns:p14="http://schemas.microsoft.com/office/powerpoint/2010/main" val="243553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A8A030-9F74-43C9-922D-F79EA91960E7}" type="datetimeFigureOut">
              <a:rPr lang="en-US" smtClean="0"/>
              <a:t>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C00B49-EF63-4E18-AFDC-3184BDBC5355}" type="slidenum">
              <a:rPr lang="en-US" smtClean="0"/>
              <a:t>‹#›</a:t>
            </a:fld>
            <a:endParaRPr lang="en-US"/>
          </a:p>
        </p:txBody>
      </p:sp>
    </p:spTree>
    <p:extLst>
      <p:ext uri="{BB962C8B-B14F-4D97-AF65-F5344CB8AC3E}">
        <p14:creationId xmlns:p14="http://schemas.microsoft.com/office/powerpoint/2010/main" val="3774290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A8A030-9F74-43C9-922D-F79EA91960E7}"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00B49-EF63-4E18-AFDC-3184BDBC5355}" type="slidenum">
              <a:rPr lang="en-US" smtClean="0"/>
              <a:t>‹#›</a:t>
            </a:fld>
            <a:endParaRPr lang="en-US"/>
          </a:p>
        </p:txBody>
      </p:sp>
    </p:spTree>
    <p:extLst>
      <p:ext uri="{BB962C8B-B14F-4D97-AF65-F5344CB8AC3E}">
        <p14:creationId xmlns:p14="http://schemas.microsoft.com/office/powerpoint/2010/main" val="2839128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A8A030-9F74-43C9-922D-F79EA91960E7}"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00B49-EF63-4E18-AFDC-3184BDBC5355}" type="slidenum">
              <a:rPr lang="en-US" smtClean="0"/>
              <a:t>‹#›</a:t>
            </a:fld>
            <a:endParaRPr lang="en-US"/>
          </a:p>
        </p:txBody>
      </p:sp>
    </p:spTree>
    <p:extLst>
      <p:ext uri="{BB962C8B-B14F-4D97-AF65-F5344CB8AC3E}">
        <p14:creationId xmlns:p14="http://schemas.microsoft.com/office/powerpoint/2010/main" val="426980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8A030-9F74-43C9-922D-F79EA91960E7}" type="datetimeFigureOut">
              <a:rPr lang="en-US" smtClean="0"/>
              <a:t>2/10/2022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00B49-EF63-4E18-AFDC-3184BDBC5355}" type="slidenum">
              <a:rPr lang="en-US" smtClean="0"/>
              <a:t>‹#›</a:t>
            </a:fld>
            <a:endParaRPr lang="en-US"/>
          </a:p>
        </p:txBody>
      </p:sp>
    </p:spTree>
    <p:extLst>
      <p:ext uri="{BB962C8B-B14F-4D97-AF65-F5344CB8AC3E}">
        <p14:creationId xmlns:p14="http://schemas.microsoft.com/office/powerpoint/2010/main" val="20729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filmora.wondershare.com/drones/types-of-drones.html"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s://phys.org/news/2016-02-drones-archaeologist-uav-fifa.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hyperlink" Target="http://pixhawk.com/" TargetMode="Externa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hyperlink" Target="http://www.dronedynamics.com/uav-sensor-solutions/" TargetMode="External"/><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hyperlink" Target="http://www.routescene.com/" TargetMode="Externa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dronedeploy.com/" TargetMode="Externa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pix4d.com/" TargetMode="External"/><Relationship Id="rId2" Type="http://schemas.openxmlformats.org/officeDocument/2006/relationships/hyperlink" Target="https://www.agisoft.com/" TargetMode="External"/><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7.png"/><Relationship Id="rId7" Type="http://schemas.openxmlformats.org/officeDocument/2006/relationships/image" Target="../media/image59.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hyperlink" Target="20120325%20KCNC%20Unmanned%20Aerial%20Survey.wmv" TargetMode="External"/><Relationship Id="rId11" Type="http://schemas.openxmlformats.org/officeDocument/2006/relationships/image" Target="../media/image61.tiff"/><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58.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dronelife.com/" TargetMode="Externa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61.tiff"/></Relationships>
</file>

<file path=ppt/slides/_rels/slide36.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61.tiff"/></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01.tiff"/><Relationship Id="rId3" Type="http://schemas.openxmlformats.org/officeDocument/2006/relationships/image" Target="../media/image96.emf"/><Relationship Id="rId7" Type="http://schemas.openxmlformats.org/officeDocument/2006/relationships/image" Target="../media/image100.emf"/><Relationship Id="rId12" Type="http://schemas.openxmlformats.org/officeDocument/2006/relationships/image" Target="../media/image103.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11" Type="http://schemas.openxmlformats.org/officeDocument/2006/relationships/image" Target="../media/image2.tiff"/><Relationship Id="rId5" Type="http://schemas.openxmlformats.org/officeDocument/2006/relationships/image" Target="../media/image98.png"/><Relationship Id="rId10" Type="http://schemas.openxmlformats.org/officeDocument/2006/relationships/image" Target="../media/image1.png"/><Relationship Id="rId4" Type="http://schemas.openxmlformats.org/officeDocument/2006/relationships/image" Target="../media/image97.png"/><Relationship Id="rId9" Type="http://schemas.openxmlformats.org/officeDocument/2006/relationships/image" Target="../media/image102.tiff"/></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png"/><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109.tiff"/><Relationship Id="rId5" Type="http://schemas.openxmlformats.org/officeDocument/2006/relationships/image" Target="../media/image108.tiff"/><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nQDcDZ6rmGE" TargetMode="External"/><Relationship Id="rId2" Type="http://schemas.openxmlformats.org/officeDocument/2006/relationships/hyperlink" Target="https://www.amazon.com/DJI-Mavic-Air-Quadcopter-ActiveTrack-dp-B086X7QKHD/dp/B086X7QKHD"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earth.esa.int/eogateway/missions/skysat" TargetMode="External"/><Relationship Id="rId5" Type="http://schemas.openxmlformats.org/officeDocument/2006/relationships/hyperlink" Target="https://www.satimagingcorp.com/satellite-sensors/other-satellite-sensors/dove-3m/" TargetMode="External"/><Relationship Id="rId4" Type="http://schemas.openxmlformats.org/officeDocument/2006/relationships/image" Target="../media/image130.tiff"/></Relationships>
</file>

<file path=ppt/slides/_rels/slide6.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Drone Imaging for Science and Public Service</a:t>
            </a:r>
          </a:p>
        </p:txBody>
      </p:sp>
      <p:sp>
        <p:nvSpPr>
          <p:cNvPr id="3" name="Content Placeholder 2"/>
          <p:cNvSpPr>
            <a:spLocks noGrp="1"/>
          </p:cNvSpPr>
          <p:nvPr>
            <p:ph idx="1"/>
          </p:nvPr>
        </p:nvSpPr>
        <p:spPr>
          <a:xfrm>
            <a:off x="838200" y="1933199"/>
            <a:ext cx="10515600" cy="4351338"/>
          </a:xfrm>
        </p:spPr>
        <p:txBody>
          <a:bodyPr/>
          <a:lstStyle/>
          <a:p>
            <a:pPr marL="0" indent="0" algn="ctr">
              <a:buNone/>
              <a:defRPr/>
            </a:pPr>
            <a:r>
              <a:rPr lang="en-US" dirty="0">
                <a:effectLst>
                  <a:outerShdw blurRad="38100" dist="38100" dir="2700000" algn="tl">
                    <a:srgbClr val="000000"/>
                  </a:outerShdw>
                </a:effectLst>
                <a:latin typeface="+mj-lt"/>
              </a:rPr>
              <a:t>Douglas (Doug) Stow</a:t>
            </a:r>
          </a:p>
          <a:p>
            <a:pPr marL="0" indent="0" algn="ctr">
              <a:spcAft>
                <a:spcPts val="600"/>
              </a:spcAft>
              <a:buNone/>
              <a:defRPr/>
            </a:pPr>
            <a:r>
              <a:rPr lang="en-US" dirty="0">
                <a:effectLst>
                  <a:outerShdw blurRad="38100" dist="38100" dir="2700000" algn="tl">
                    <a:srgbClr val="000000"/>
                  </a:outerShdw>
                </a:effectLst>
                <a:latin typeface="+mj-lt"/>
              </a:rPr>
              <a:t>Department of Geography and</a:t>
            </a:r>
          </a:p>
          <a:p>
            <a:pPr marL="0" indent="0" algn="ctr">
              <a:spcAft>
                <a:spcPts val="600"/>
              </a:spcAft>
              <a:buNone/>
              <a:defRPr/>
            </a:pPr>
            <a:r>
              <a:rPr lang="en-US" dirty="0">
                <a:effectLst>
                  <a:outerShdw blurRad="38100" dist="38100" dir="2700000" algn="tl">
                    <a:srgbClr val="000000"/>
                  </a:outerShdw>
                </a:effectLst>
                <a:latin typeface="+mj-lt"/>
              </a:rPr>
              <a:t>Center for Earth Systems Analysis Research (CESAR)</a:t>
            </a:r>
          </a:p>
          <a:p>
            <a:pPr marL="0" indent="0" algn="ctr">
              <a:spcAft>
                <a:spcPts val="600"/>
              </a:spcAft>
              <a:buNone/>
              <a:defRPr/>
            </a:pPr>
            <a:r>
              <a:rPr lang="en-US" dirty="0">
                <a:effectLst>
                  <a:outerShdw blurRad="38100" dist="38100" dir="2700000" algn="tl">
                    <a:srgbClr val="000000"/>
                  </a:outerShdw>
                </a:effectLst>
                <a:latin typeface="+mj-lt"/>
              </a:rPr>
              <a:t>San Diego State University</a:t>
            </a:r>
            <a:endParaRPr lang="en-US" sz="3200" dirty="0">
              <a:effectLst>
                <a:outerShdw blurRad="38100" dist="38100" dir="2700000" algn="tl">
                  <a:srgbClr val="000000"/>
                </a:outerShdw>
              </a:effectLst>
              <a:latin typeface="+mj-lt"/>
            </a:endParaRPr>
          </a:p>
          <a:p>
            <a:pPr marL="0" indent="0">
              <a:buNone/>
            </a:pPr>
            <a:endParaRPr lang="en-US" dirty="0"/>
          </a:p>
          <a:p>
            <a:pPr marL="0" indent="0" algn="ctr">
              <a:buNone/>
            </a:pPr>
            <a:r>
              <a:rPr lang="en-US" b="1" i="1" dirty="0"/>
              <a:t>The View From Above: Exploring the Future of Drones</a:t>
            </a:r>
          </a:p>
          <a:p>
            <a:pPr marL="0" indent="0" algn="ctr">
              <a:buNone/>
            </a:pPr>
            <a:r>
              <a:rPr lang="en-US" b="1" i="1" dirty="0"/>
              <a:t>(slightly edited for </a:t>
            </a:r>
            <a:r>
              <a:rPr lang="en-US" b="1" i="1" dirty="0" err="1"/>
              <a:t>geog</a:t>
            </a:r>
            <a:r>
              <a:rPr lang="en-US" b="1" i="1" dirty="0"/>
              <a:t> 430 by Bob Hickey)</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 y="5693212"/>
            <a:ext cx="2527989" cy="934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0329863" y="5364891"/>
            <a:ext cx="1500186" cy="1493109"/>
          </a:xfrm>
          <a:prstGeom prst="rect">
            <a:avLst/>
          </a:prstGeom>
        </p:spPr>
      </p:pic>
      <p:pic>
        <p:nvPicPr>
          <p:cNvPr id="6" name="Picture 5"/>
          <p:cNvPicPr>
            <a:picLocks noChangeAspect="1"/>
          </p:cNvPicPr>
          <p:nvPr/>
        </p:nvPicPr>
        <p:blipFill>
          <a:blip r:embed="rId4"/>
          <a:stretch>
            <a:fillRect/>
          </a:stretch>
        </p:blipFill>
        <p:spPr>
          <a:xfrm>
            <a:off x="3395384" y="5629275"/>
            <a:ext cx="5817532" cy="951567"/>
          </a:xfrm>
          <a:prstGeom prst="rect">
            <a:avLst/>
          </a:prstGeom>
        </p:spPr>
      </p:pic>
    </p:spTree>
    <p:extLst>
      <p:ext uri="{BB962C8B-B14F-4D97-AF65-F5344CB8AC3E}">
        <p14:creationId xmlns:p14="http://schemas.microsoft.com/office/powerpoint/2010/main" val="883824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Text Box 1026"/>
          <p:cNvSpPr txBox="1">
            <a:spLocks noChangeArrowheads="1"/>
          </p:cNvSpPr>
          <p:nvPr/>
        </p:nvSpPr>
        <p:spPr bwMode="auto">
          <a:xfrm>
            <a:off x="1365965" y="252828"/>
            <a:ext cx="9453037" cy="584775"/>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tx2"/>
                </a:solidFill>
                <a:effectLst>
                  <a:outerShdw blurRad="38100" dist="38100" dir="2700000" algn="tl">
                    <a:srgbClr val="000000"/>
                  </a:outerShdw>
                </a:effectLst>
                <a:latin typeface="+mj-lt"/>
                <a:ea typeface="Times" charset="0"/>
                <a:cs typeface="Times" charset="0"/>
              </a:rPr>
              <a:t>Spatial Scales of Color Infrared Remote Sensing Imagery</a:t>
            </a:r>
            <a:r>
              <a:rPr lang="en-US" sz="3200" b="1" dirty="0">
                <a:latin typeface="+mj-lt"/>
                <a:ea typeface="Times" charset="0"/>
                <a:cs typeface="Times" charset="0"/>
              </a:rPr>
              <a:t> </a:t>
            </a:r>
          </a:p>
        </p:txBody>
      </p:sp>
      <p:pic>
        <p:nvPicPr>
          <p:cNvPr id="46082" name="Picture 1027" descr="Border_TM"/>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1" y="3962400"/>
            <a:ext cx="2773363" cy="22251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150980" name="Text Box 1028"/>
          <p:cNvSpPr txBox="1">
            <a:spLocks noChangeArrowheads="1"/>
          </p:cNvSpPr>
          <p:nvPr/>
        </p:nvSpPr>
        <p:spPr bwMode="auto">
          <a:xfrm>
            <a:off x="2662712" y="6197025"/>
            <a:ext cx="3052288" cy="707886"/>
          </a:xfrm>
          <a:prstGeom prst="rect">
            <a:avLst/>
          </a:prstGeom>
          <a:noFill/>
          <a:ln w="9525">
            <a:noFill/>
            <a:miter lim="800000"/>
            <a:headEnd/>
            <a:tailEnd/>
          </a:ln>
          <a:effectLst/>
        </p:spPr>
        <p:txBody>
          <a:bodyPr wrap="none">
            <a:spAutoFit/>
          </a:bodyPr>
          <a:lstStyle>
            <a:lvl1pPr>
              <a:defRPr sz="3200">
                <a:solidFill>
                  <a:schemeClr val="tx1"/>
                </a:solidFill>
                <a:latin typeface="Times New Roman" charset="0"/>
                <a:ea typeface="ＭＳ Ｐゴシック" charset="0"/>
                <a:cs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eaLnBrk="1" hangingPunct="1">
              <a:defRPr/>
            </a:pPr>
            <a:r>
              <a:rPr lang="en-US" sz="2000" dirty="0">
                <a:effectLst>
                  <a:outerShdw blurRad="38100" dist="38100" dir="2700000" algn="tl">
                    <a:srgbClr val="000000"/>
                  </a:outerShdw>
                </a:effectLst>
                <a:latin typeface="AvantGarde Md BT" charset="0"/>
              </a:rPr>
              <a:t>NASA Landsat TM/ETM+</a:t>
            </a:r>
            <a:br>
              <a:rPr lang="en-US" sz="2000" dirty="0">
                <a:effectLst>
                  <a:outerShdw blurRad="38100" dist="38100" dir="2700000" algn="tl">
                    <a:srgbClr val="000000"/>
                  </a:outerShdw>
                </a:effectLst>
                <a:latin typeface="AvantGarde Md BT" charset="0"/>
              </a:rPr>
            </a:br>
            <a:r>
              <a:rPr lang="en-US" sz="2000" dirty="0">
                <a:effectLst>
                  <a:outerShdw blurRad="38100" dist="38100" dir="2700000" algn="tl">
                    <a:srgbClr val="000000"/>
                  </a:outerShdw>
                </a:effectLst>
                <a:latin typeface="AvantGarde Md BT" charset="0"/>
              </a:rPr>
              <a:t> Satellite Image (30 m)</a:t>
            </a:r>
          </a:p>
        </p:txBody>
      </p:sp>
      <p:grpSp>
        <p:nvGrpSpPr>
          <p:cNvPr id="46084" name="Group 1029"/>
          <p:cNvGrpSpPr>
            <a:grpSpLocks/>
          </p:cNvGrpSpPr>
          <p:nvPr/>
        </p:nvGrpSpPr>
        <p:grpSpPr bwMode="auto">
          <a:xfrm>
            <a:off x="6823053" y="4031644"/>
            <a:ext cx="3414757" cy="2872947"/>
            <a:chOff x="3012" y="2180"/>
            <a:chExt cx="1759" cy="1708"/>
          </a:xfrm>
        </p:grpSpPr>
        <p:pic>
          <p:nvPicPr>
            <p:cNvPr id="46097" name="Picture 1030" descr="Border_MODIS"/>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4" y="2180"/>
              <a:ext cx="1296" cy="129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150983" name="Text Box 1031"/>
            <p:cNvSpPr txBox="1">
              <a:spLocks noChangeArrowheads="1"/>
            </p:cNvSpPr>
            <p:nvPr/>
          </p:nvSpPr>
          <p:spPr bwMode="auto">
            <a:xfrm>
              <a:off x="3012" y="3467"/>
              <a:ext cx="1759" cy="421"/>
            </a:xfrm>
            <a:prstGeom prst="rect">
              <a:avLst/>
            </a:prstGeom>
            <a:noFill/>
            <a:ln w="9525">
              <a:noFill/>
              <a:miter lim="800000"/>
              <a:headEnd/>
              <a:tailEnd/>
            </a:ln>
            <a:effectLst/>
          </p:spPr>
          <p:txBody>
            <a:bodyPr wrap="none">
              <a:spAutoFit/>
            </a:bodyPr>
            <a:lstStyle>
              <a:lvl1pPr>
                <a:defRPr sz="3200">
                  <a:solidFill>
                    <a:schemeClr val="tx1"/>
                  </a:solidFill>
                  <a:latin typeface="Times New Roman" charset="0"/>
                  <a:ea typeface="ＭＳ Ｐゴシック" charset="0"/>
                  <a:cs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eaLnBrk="1" hangingPunct="1">
                <a:defRPr/>
              </a:pPr>
              <a:r>
                <a:rPr lang="en-US" sz="2000" dirty="0">
                  <a:effectLst>
                    <a:outerShdw blurRad="38100" dist="38100" dir="2700000" algn="tl">
                      <a:srgbClr val="000000"/>
                    </a:outerShdw>
                  </a:effectLst>
                  <a:latin typeface="AvantGarde Md BT" charset="0"/>
                </a:rPr>
                <a:t>NASA Terra MODIS Satellite  </a:t>
              </a:r>
              <a:br>
                <a:rPr lang="en-US" sz="2000" dirty="0">
                  <a:effectLst>
                    <a:outerShdw blurRad="38100" dist="38100" dir="2700000" algn="tl">
                      <a:srgbClr val="000000"/>
                    </a:outerShdw>
                  </a:effectLst>
                  <a:latin typeface="AvantGarde Md BT" charset="0"/>
                </a:rPr>
              </a:br>
              <a:r>
                <a:rPr lang="en-US" sz="2000" dirty="0">
                  <a:effectLst>
                    <a:outerShdw blurRad="38100" dist="38100" dir="2700000" algn="tl">
                      <a:srgbClr val="000000"/>
                    </a:outerShdw>
                  </a:effectLst>
                  <a:latin typeface="AvantGarde Md BT" charset="0"/>
                </a:rPr>
                <a:t>Image (250 to 1000 m)</a:t>
              </a:r>
            </a:p>
          </p:txBody>
        </p:sp>
      </p:grpSp>
      <p:grpSp>
        <p:nvGrpSpPr>
          <p:cNvPr id="46085" name="Group 1032"/>
          <p:cNvGrpSpPr>
            <a:grpSpLocks/>
          </p:cNvGrpSpPr>
          <p:nvPr/>
        </p:nvGrpSpPr>
        <p:grpSpPr bwMode="auto">
          <a:xfrm>
            <a:off x="7315200" y="891788"/>
            <a:ext cx="2571750" cy="3146813"/>
            <a:chOff x="3984" y="528"/>
            <a:chExt cx="1296" cy="1665"/>
          </a:xfrm>
        </p:grpSpPr>
        <p:pic>
          <p:nvPicPr>
            <p:cNvPr id="46095" name="Picture 1033" descr="Border_IKONOS"/>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4" y="528"/>
              <a:ext cx="1296" cy="129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150986" name="Text Box 1034"/>
            <p:cNvSpPr txBox="1">
              <a:spLocks noChangeArrowheads="1"/>
            </p:cNvSpPr>
            <p:nvPr/>
          </p:nvSpPr>
          <p:spPr bwMode="auto">
            <a:xfrm>
              <a:off x="4029" y="1818"/>
              <a:ext cx="1217" cy="375"/>
            </a:xfrm>
            <a:prstGeom prst="rect">
              <a:avLst/>
            </a:prstGeom>
            <a:noFill/>
            <a:ln w="9525">
              <a:noFill/>
              <a:miter lim="800000"/>
              <a:headEnd/>
              <a:tailEnd/>
            </a:ln>
            <a:effectLst/>
          </p:spPr>
          <p:txBody>
            <a:bodyPr wrap="none">
              <a:spAutoFit/>
            </a:bodyPr>
            <a:lstStyle>
              <a:lvl1pPr>
                <a:defRPr sz="3200">
                  <a:solidFill>
                    <a:schemeClr val="tx1"/>
                  </a:solidFill>
                  <a:latin typeface="Times New Roman" charset="0"/>
                  <a:ea typeface="ＭＳ Ｐゴシック" charset="0"/>
                  <a:cs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eaLnBrk="1" hangingPunct="1">
                <a:defRPr/>
              </a:pPr>
              <a:r>
                <a:rPr lang="en-US" sz="2000" dirty="0">
                  <a:effectLst>
                    <a:outerShdw blurRad="38100" dist="38100" dir="2700000" algn="tl">
                      <a:srgbClr val="000000"/>
                    </a:outerShdw>
                  </a:effectLst>
                  <a:latin typeface="AvantGarde Md BT" charset="0"/>
                </a:rPr>
                <a:t>Commercial Satellite </a:t>
              </a:r>
            </a:p>
            <a:p>
              <a:pPr algn="ctr" eaLnBrk="1" hangingPunct="1">
                <a:defRPr/>
              </a:pPr>
              <a:r>
                <a:rPr lang="en-US" sz="2000" dirty="0">
                  <a:effectLst>
                    <a:outerShdw blurRad="38100" dist="38100" dir="2700000" algn="tl">
                      <a:srgbClr val="000000"/>
                    </a:outerShdw>
                  </a:effectLst>
                  <a:latin typeface="AvantGarde Md BT" charset="0"/>
                </a:rPr>
                <a:t>Image ( 0.3 to 5 m)</a:t>
              </a:r>
            </a:p>
          </p:txBody>
        </p:sp>
      </p:grpSp>
      <p:grpSp>
        <p:nvGrpSpPr>
          <p:cNvPr id="46087" name="Group 1038"/>
          <p:cNvGrpSpPr>
            <a:grpSpLocks/>
          </p:cNvGrpSpPr>
          <p:nvPr/>
        </p:nvGrpSpPr>
        <p:grpSpPr bwMode="auto">
          <a:xfrm>
            <a:off x="1902343" y="891541"/>
            <a:ext cx="4426288" cy="3125056"/>
            <a:chOff x="41" y="496"/>
            <a:chExt cx="2433" cy="1659"/>
          </a:xfrm>
        </p:grpSpPr>
        <p:pic>
          <p:nvPicPr>
            <p:cNvPr id="46091" name="Picture 1039" descr="Border_ADAR"/>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 y="496"/>
              <a:ext cx="1350" cy="132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150992" name="Text Box 1040"/>
            <p:cNvSpPr txBox="1">
              <a:spLocks noChangeArrowheads="1"/>
            </p:cNvSpPr>
            <p:nvPr/>
          </p:nvSpPr>
          <p:spPr bwMode="auto">
            <a:xfrm>
              <a:off x="41" y="1779"/>
              <a:ext cx="2433" cy="376"/>
            </a:xfrm>
            <a:prstGeom prst="rect">
              <a:avLst/>
            </a:prstGeom>
            <a:noFill/>
            <a:ln w="9525">
              <a:noFill/>
              <a:miter lim="800000"/>
              <a:headEnd/>
              <a:tailEnd/>
            </a:ln>
            <a:effectLst/>
          </p:spPr>
          <p:txBody>
            <a:bodyPr wrap="none">
              <a:spAutoFit/>
            </a:bodyPr>
            <a:lstStyle>
              <a:lvl1pPr>
                <a:defRPr sz="3200">
                  <a:solidFill>
                    <a:schemeClr val="tx1"/>
                  </a:solidFill>
                  <a:latin typeface="Times New Roman" charset="0"/>
                  <a:ea typeface="ＭＳ Ｐゴシック" charset="0"/>
                  <a:cs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eaLnBrk="1" hangingPunct="1">
                <a:defRPr/>
              </a:pPr>
              <a:r>
                <a:rPr lang="en-US" sz="2000" dirty="0">
                  <a:effectLst>
                    <a:outerShdw blurRad="38100" dist="38100" dir="2700000" algn="tl">
                      <a:srgbClr val="000000"/>
                    </a:outerShdw>
                  </a:effectLst>
                  <a:latin typeface="AvantGarde Md BT" charset="0"/>
                </a:rPr>
                <a:t>Commercial Airborne </a:t>
              </a:r>
            </a:p>
            <a:p>
              <a:pPr algn="ctr" eaLnBrk="1" hangingPunct="1">
                <a:defRPr/>
              </a:pPr>
              <a:r>
                <a:rPr lang="en-US" sz="2000" dirty="0">
                  <a:effectLst>
                    <a:outerShdw blurRad="38100" dist="38100" dir="2700000" algn="tl">
                      <a:srgbClr val="000000"/>
                    </a:outerShdw>
                  </a:effectLst>
                  <a:latin typeface="AvantGarde Md BT" charset="0"/>
                </a:rPr>
                <a:t>Multispectral Digital Image (0.01 to 1 m)</a:t>
              </a:r>
            </a:p>
          </p:txBody>
        </p:sp>
      </p:grpSp>
      <p:sp>
        <p:nvSpPr>
          <p:cNvPr id="46088" name="Text Box 1041"/>
          <p:cNvSpPr txBox="1">
            <a:spLocks noChangeArrowheads="1"/>
          </p:cNvSpPr>
          <p:nvPr/>
        </p:nvSpPr>
        <p:spPr bwMode="auto">
          <a:xfrm>
            <a:off x="1472268" y="1992854"/>
            <a:ext cx="1390650" cy="1338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800" dirty="0">
                <a:solidFill>
                  <a:schemeClr val="tx1"/>
                </a:solidFill>
                <a:latin typeface="Arial" charset="0"/>
              </a:rPr>
              <a:t>High/fine spatial resolution</a:t>
            </a:r>
          </a:p>
          <a:p>
            <a:pPr eaLnBrk="1" hangingPunct="1">
              <a:spcBef>
                <a:spcPct val="50000"/>
              </a:spcBef>
            </a:pPr>
            <a:endParaRPr lang="en-US" sz="1800" dirty="0">
              <a:solidFill>
                <a:schemeClr val="tx1"/>
              </a:solidFill>
              <a:latin typeface="Arial" charset="0"/>
            </a:endParaRPr>
          </a:p>
        </p:txBody>
      </p:sp>
      <p:sp>
        <p:nvSpPr>
          <p:cNvPr id="46089" name="Text Box 1042"/>
          <p:cNvSpPr txBox="1">
            <a:spLocks noChangeArrowheads="1"/>
          </p:cNvSpPr>
          <p:nvPr/>
        </p:nvSpPr>
        <p:spPr bwMode="auto">
          <a:xfrm>
            <a:off x="1405594" y="4996657"/>
            <a:ext cx="145732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800" dirty="0">
                <a:solidFill>
                  <a:schemeClr val="tx1"/>
                </a:solidFill>
                <a:latin typeface="Arial" charset="0"/>
              </a:rPr>
              <a:t>Moderate/ medium spatial resolution</a:t>
            </a:r>
          </a:p>
        </p:txBody>
      </p:sp>
      <p:sp>
        <p:nvSpPr>
          <p:cNvPr id="46090" name="Rectangle 1043"/>
          <p:cNvSpPr>
            <a:spLocks noChangeArrowheads="1"/>
          </p:cNvSpPr>
          <p:nvPr/>
        </p:nvSpPr>
        <p:spPr bwMode="auto">
          <a:xfrm>
            <a:off x="6016549" y="4810988"/>
            <a:ext cx="1371600" cy="1338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spcBef>
                <a:spcPct val="50000"/>
              </a:spcBef>
            </a:pPr>
            <a:r>
              <a:rPr lang="en-US" dirty="0">
                <a:latin typeface="Arial" charset="0"/>
              </a:rPr>
              <a:t>Low/coarse spatial resolution</a:t>
            </a:r>
          </a:p>
          <a:p>
            <a:pPr eaLnBrk="1" hangingPunct="1">
              <a:spcBef>
                <a:spcPct val="50000"/>
              </a:spcBef>
            </a:pPr>
            <a:endParaRPr lang="en-US" dirty="0">
              <a:latin typeface="Arial" charset="0"/>
            </a:endParaRPr>
          </a:p>
        </p:txBody>
      </p:sp>
      <p:sp>
        <p:nvSpPr>
          <p:cNvPr id="2" name="TextBox 1"/>
          <p:cNvSpPr txBox="1"/>
          <p:nvPr/>
        </p:nvSpPr>
        <p:spPr>
          <a:xfrm>
            <a:off x="5867400" y="1729989"/>
            <a:ext cx="1276350" cy="1200329"/>
          </a:xfrm>
          <a:prstGeom prst="rect">
            <a:avLst/>
          </a:prstGeom>
          <a:noFill/>
        </p:spPr>
        <p:txBody>
          <a:bodyPr wrap="square" rtlCol="0">
            <a:spAutoFit/>
          </a:bodyPr>
          <a:lstStyle/>
          <a:p>
            <a:r>
              <a:rPr lang="en-US" dirty="0">
                <a:latin typeface="Arial" charset="0"/>
              </a:rPr>
              <a:t>High /fine</a:t>
            </a:r>
          </a:p>
          <a:p>
            <a:r>
              <a:rPr lang="en-US" dirty="0">
                <a:latin typeface="Arial" charset="0"/>
              </a:rPr>
              <a:t>spatial resolution</a:t>
            </a:r>
          </a:p>
          <a:p>
            <a:endParaRPr lang="en-US" dirty="0"/>
          </a:p>
        </p:txBody>
      </p:sp>
    </p:spTree>
    <p:extLst>
      <p:ext uri="{BB962C8B-B14F-4D97-AF65-F5344CB8AC3E}">
        <p14:creationId xmlns:p14="http://schemas.microsoft.com/office/powerpoint/2010/main" val="744640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9011" y="185830"/>
            <a:ext cx="4589930" cy="895639"/>
          </a:xfrm>
        </p:spPr>
        <p:txBody>
          <a:bodyPr>
            <a:normAutofit/>
          </a:bodyPr>
          <a:lstStyle/>
          <a:p>
            <a:r>
              <a:rPr lang="en-US" sz="3600" b="1" dirty="0">
                <a:ea typeface="Tahoma" panose="020B0604030504040204" pitchFamily="34" charset="0"/>
                <a:cs typeface="Tahoma" panose="020B0604030504040204" pitchFamily="34" charset="0"/>
              </a:rPr>
              <a:t>Platforms: Rotary-wing</a:t>
            </a:r>
          </a:p>
        </p:txBody>
      </p:sp>
      <p:sp>
        <p:nvSpPr>
          <p:cNvPr id="3" name="Content Placeholder 2"/>
          <p:cNvSpPr>
            <a:spLocks noGrp="1"/>
          </p:cNvSpPr>
          <p:nvPr>
            <p:ph idx="1"/>
          </p:nvPr>
        </p:nvSpPr>
        <p:spPr>
          <a:xfrm>
            <a:off x="380999" y="3573967"/>
            <a:ext cx="6593542" cy="510742"/>
          </a:xfrm>
        </p:spPr>
        <p:txBody>
          <a:bodyPr>
            <a:noAutofit/>
          </a:bodyPr>
          <a:lstStyle/>
          <a:p>
            <a:pPr marL="0" indent="0">
              <a:buNone/>
            </a:pPr>
            <a:r>
              <a:rPr lang="en-US" sz="1800" dirty="0">
                <a:latin typeface="Tahoma" charset="0"/>
                <a:ea typeface="Tahoma" charset="0"/>
                <a:cs typeface="Tahoma" charset="0"/>
                <a:hlinkClick r:id="rId2"/>
              </a:rPr>
              <a:t>https://filmora.wondershare.com/drones/types-of-drones.html</a:t>
            </a:r>
            <a:endParaRPr lang="en-US" sz="1800" dirty="0">
              <a:latin typeface="Tahoma" charset="0"/>
              <a:ea typeface="Tahoma" charset="0"/>
              <a:cs typeface="Tahoma" charset="0"/>
            </a:endParaRPr>
          </a:p>
          <a:p>
            <a:pPr marL="0" indent="0">
              <a:buNone/>
            </a:pPr>
            <a:endParaRPr lang="en-US" sz="1800" dirty="0">
              <a:latin typeface="Tahoma" charset="0"/>
              <a:ea typeface="Tahoma" charset="0"/>
              <a:cs typeface="Tahoma" charset="0"/>
            </a:endParaRPr>
          </a:p>
        </p:txBody>
      </p:sp>
      <p:pic>
        <p:nvPicPr>
          <p:cNvPr id="1026" name="Picture 2" descr="drones type by propell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059" y="1101330"/>
            <a:ext cx="4715435" cy="2349859"/>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3900" y="1150128"/>
            <a:ext cx="2808194" cy="4992345"/>
          </a:xfrm>
          <a:prstGeom prst="rect">
            <a:avLst/>
          </a:prstGeom>
          <a:ln w="3175">
            <a:solidFill>
              <a:schemeClr val="tx1"/>
            </a:solidFill>
          </a:ln>
        </p:spPr>
      </p:pic>
      <p:sp>
        <p:nvSpPr>
          <p:cNvPr id="8" name="Content Placeholder 2"/>
          <p:cNvSpPr txBox="1">
            <a:spLocks/>
          </p:cNvSpPr>
          <p:nvPr/>
        </p:nvSpPr>
        <p:spPr>
          <a:xfrm>
            <a:off x="8375074" y="6060551"/>
            <a:ext cx="3913908" cy="5107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1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452" y="4099018"/>
            <a:ext cx="5705764" cy="1958865"/>
          </a:xfrm>
          <a:prstGeom prst="rect">
            <a:avLst/>
          </a:prstGeom>
          <a:ln w="3175">
            <a:solidFill>
              <a:schemeClr val="tx1"/>
            </a:solidFill>
          </a:ln>
        </p:spPr>
      </p:pic>
      <p:sp>
        <p:nvSpPr>
          <p:cNvPr id="11" name="Rectangle 10"/>
          <p:cNvSpPr/>
          <p:nvPr/>
        </p:nvSpPr>
        <p:spPr>
          <a:xfrm>
            <a:off x="143433" y="6110552"/>
            <a:ext cx="8659906" cy="685059"/>
          </a:xfrm>
          <a:prstGeom prst="rect">
            <a:avLst/>
          </a:prstGeom>
        </p:spPr>
        <p:txBody>
          <a:bodyPr wrap="square">
            <a:spAutoFit/>
          </a:bodyPr>
          <a:lstStyle/>
          <a:p>
            <a:pPr>
              <a:lnSpc>
                <a:spcPct val="107000"/>
              </a:lnSpc>
              <a:spcAft>
                <a:spcPts val="800"/>
              </a:spcAft>
            </a:pPr>
            <a:r>
              <a:rPr lang="en-US" dirty="0"/>
              <a:t>Smith, M. W., </a:t>
            </a:r>
            <a:r>
              <a:rPr lang="en-US" dirty="0" err="1"/>
              <a:t>Carrivick</a:t>
            </a:r>
            <a:r>
              <a:rPr lang="en-US" dirty="0"/>
              <a:t>, J. L., &amp; Quincey, D. J. (2016). Structure from motion photogrammetry in physical geography. </a:t>
            </a:r>
            <a:r>
              <a:rPr lang="en-US" i="1" dirty="0"/>
              <a:t>Progress in Physical Geography</a:t>
            </a:r>
            <a:r>
              <a:rPr lang="en-US" dirty="0"/>
              <a:t>, </a:t>
            </a:r>
            <a:r>
              <a:rPr lang="en-US" i="1" dirty="0"/>
              <a:t>40</a:t>
            </a:r>
            <a:r>
              <a:rPr lang="en-US" dirty="0"/>
              <a:t>(2), 247-275.</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3501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4882" y="311337"/>
            <a:ext cx="5024718" cy="729384"/>
          </a:xfrm>
        </p:spPr>
        <p:txBody>
          <a:bodyPr>
            <a:normAutofit/>
          </a:bodyPr>
          <a:lstStyle/>
          <a:p>
            <a:r>
              <a:rPr lang="en-US" sz="3600" b="1" dirty="0">
                <a:solidFill>
                  <a:prstClr val="black"/>
                </a:solidFill>
                <a:ea typeface="Tahoma" panose="020B0604030504040204" pitchFamily="34" charset="0"/>
                <a:cs typeface="Tahoma" panose="020B0604030504040204" pitchFamily="34" charset="0"/>
              </a:rPr>
              <a:t>Platforms: Fixed-wing</a:t>
            </a:r>
            <a:endParaRPr lang="en-US" sz="3600" b="1" dirty="0"/>
          </a:p>
        </p:txBody>
      </p:sp>
      <p:pic>
        <p:nvPicPr>
          <p:cNvPr id="4" name="Picture 4" descr="drones typ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7495" y="1722040"/>
            <a:ext cx="5078506" cy="336451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017495" y="5552715"/>
            <a:ext cx="6192982" cy="362087"/>
          </a:xfrm>
          <a:prstGeom prst="rect">
            <a:avLst/>
          </a:prstGeom>
        </p:spPr>
        <p:txBody>
          <a:bodyPr wrap="square">
            <a:spAutoFit/>
          </a:bodyPr>
          <a:lstStyle/>
          <a:p>
            <a:pPr>
              <a:lnSpc>
                <a:spcPct val="107000"/>
              </a:lnSpc>
              <a:spcAft>
                <a:spcPts val="800"/>
              </a:spcAft>
            </a:pPr>
            <a:r>
              <a:rPr lang="en-US" dirty="0">
                <a:latin typeface="Tahoma" panose="020B0604030504040204" pitchFamily="34" charset="0"/>
                <a:ea typeface="Tahoma" panose="020B0604030504040204" pitchFamily="34" charset="0"/>
                <a:cs typeface="Tahoma" panose="020B0604030504040204" pitchFamily="34" charset="0"/>
              </a:rPr>
              <a:t>by Photographers Mate 2nd Class Daniel J. McLain</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6" descr="Image result for fixed wing uav sci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0714" y="1136090"/>
            <a:ext cx="3917888" cy="261192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8007927" y="3825508"/>
            <a:ext cx="4184073" cy="923330"/>
          </a:xfrm>
          <a:prstGeom prst="rect">
            <a:avLst/>
          </a:prstGeom>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hlinkClick r:id="rId4"/>
              </a:rPr>
              <a:t>https://phys.org/news/2016-02-drones-archaeologist-uav-fifa.html</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4896" y="4541847"/>
            <a:ext cx="3048000" cy="1837944"/>
          </a:xfrm>
          <a:prstGeom prst="rect">
            <a:avLst/>
          </a:prstGeom>
          <a:ln w="3175">
            <a:solidFill>
              <a:schemeClr val="tx1"/>
            </a:solidFill>
          </a:ln>
        </p:spPr>
      </p:pic>
      <p:sp>
        <p:nvSpPr>
          <p:cNvPr id="10" name="Rectangle 9"/>
          <p:cNvSpPr/>
          <p:nvPr/>
        </p:nvSpPr>
        <p:spPr>
          <a:xfrm>
            <a:off x="7782847" y="6464174"/>
            <a:ext cx="4668988" cy="362087"/>
          </a:xfrm>
          <a:prstGeom prst="rect">
            <a:avLst/>
          </a:prstGeom>
        </p:spPr>
        <p:txBody>
          <a:bodyPr wrap="square">
            <a:spAutoFit/>
          </a:bodyPr>
          <a:lstStyle/>
          <a:p>
            <a:pPr>
              <a:lnSpc>
                <a:spcPct val="107000"/>
              </a:lnSpc>
              <a:spcAft>
                <a:spcPts val="800"/>
              </a:spcAft>
            </a:pPr>
            <a:r>
              <a:rPr lang="en-US" i="1" dirty="0">
                <a:effectLst/>
                <a:latin typeface="Tahoma" panose="020B0604030504040204" pitchFamily="34" charset="0"/>
                <a:ea typeface="Tahoma" panose="020B0604030504040204" pitchFamily="34" charset="0"/>
                <a:cs typeface="Tahoma" panose="020B0604030504040204" pitchFamily="34" charset="0"/>
              </a:rPr>
              <a:t>flight-evolved.com/senseFly-ebee-drone/ </a:t>
            </a:r>
          </a:p>
        </p:txBody>
      </p:sp>
    </p:spTree>
    <p:extLst>
      <p:ext uri="{BB962C8B-B14F-4D97-AF65-F5344CB8AC3E}">
        <p14:creationId xmlns:p14="http://schemas.microsoft.com/office/powerpoint/2010/main" val="3342144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2353" y="221691"/>
            <a:ext cx="2366683" cy="757093"/>
          </a:xfrm>
        </p:spPr>
        <p:txBody>
          <a:bodyPr>
            <a:noAutofit/>
          </a:bodyPr>
          <a:lstStyle/>
          <a:p>
            <a:r>
              <a:rPr lang="en-US" sz="3600" b="1" dirty="0">
                <a:solidFill>
                  <a:prstClr val="black"/>
                </a:solidFill>
                <a:ea typeface="Tahoma" panose="020B0604030504040204" pitchFamily="34" charset="0"/>
                <a:cs typeface="Tahoma" panose="020B0604030504040204" pitchFamily="34" charset="0"/>
              </a:rPr>
              <a:t>Controllers</a:t>
            </a:r>
            <a:endParaRPr lang="en-US" sz="3600" b="1" dirty="0"/>
          </a:p>
        </p:txBody>
      </p:sp>
      <p:pic>
        <p:nvPicPr>
          <p:cNvPr id="2050" name="Picture 2" descr="Image result for UAV controll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606" y="2018294"/>
            <a:ext cx="3338306" cy="2446122"/>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052" name="Picture 4" descr="Cinestar 8 5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060" y="1831794"/>
            <a:ext cx="4794927" cy="30847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UAV flight controll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007" y="2330823"/>
            <a:ext cx="2367660" cy="19730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87913" y="4516432"/>
            <a:ext cx="2265620" cy="646331"/>
          </a:xfrm>
          <a:prstGeom prst="rect">
            <a:avLst/>
          </a:prstGeom>
        </p:spPr>
        <p:txBody>
          <a:bodyPr wrap="none">
            <a:spAutoFit/>
          </a:bodyPr>
          <a:lstStyle/>
          <a:p>
            <a:r>
              <a:rPr lang="en-US" dirty="0">
                <a:latin typeface="Tahoma" panose="020B0604030504040204" pitchFamily="34" charset="0"/>
                <a:ea typeface="Tahoma" panose="020B0604030504040204" pitchFamily="34" charset="0"/>
                <a:cs typeface="Tahoma" panose="020B0604030504040204" pitchFamily="34" charset="0"/>
                <a:hlinkClick r:id="rId5"/>
              </a:rPr>
              <a:t>http://pixhawk.com/</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7602071" y="1165412"/>
            <a:ext cx="3693458" cy="461665"/>
          </a:xfrm>
          <a:prstGeom prst="rect">
            <a:avLst/>
          </a:prstGeom>
          <a:noFill/>
        </p:spPr>
        <p:txBody>
          <a:bodyPr wrap="square" rtlCol="0">
            <a:spAutoFit/>
          </a:bodyPr>
          <a:lstStyle/>
          <a:p>
            <a:r>
              <a:rPr lang="en-US" sz="2400" dirty="0">
                <a:latin typeface="Tahoma" charset="0"/>
                <a:ea typeface="Tahoma" charset="0"/>
                <a:cs typeface="Tahoma" charset="0"/>
              </a:rPr>
              <a:t>Gimbaled camera mount</a:t>
            </a:r>
          </a:p>
        </p:txBody>
      </p:sp>
      <p:sp>
        <p:nvSpPr>
          <p:cNvPr id="6" name="TextBox 5"/>
          <p:cNvSpPr txBox="1"/>
          <p:nvPr/>
        </p:nvSpPr>
        <p:spPr>
          <a:xfrm>
            <a:off x="1434353" y="1093694"/>
            <a:ext cx="2348753" cy="830997"/>
          </a:xfrm>
          <a:prstGeom prst="rect">
            <a:avLst/>
          </a:prstGeom>
          <a:noFill/>
        </p:spPr>
        <p:txBody>
          <a:bodyPr wrap="square" rtlCol="0">
            <a:spAutoFit/>
          </a:bodyPr>
          <a:lstStyle/>
          <a:p>
            <a:r>
              <a:rPr lang="en-US" sz="2400" dirty="0">
                <a:latin typeface="Tahoma" charset="0"/>
                <a:ea typeface="Tahoma" charset="0"/>
                <a:cs typeface="Tahoma" charset="0"/>
              </a:rPr>
              <a:t>Radio controller  </a:t>
            </a:r>
            <a:br>
              <a:rPr lang="en-US" sz="2400" dirty="0">
                <a:latin typeface="Tahoma" charset="0"/>
                <a:ea typeface="Tahoma" charset="0"/>
                <a:cs typeface="Tahoma" charset="0"/>
              </a:rPr>
            </a:br>
            <a:r>
              <a:rPr lang="en-US" sz="2400" dirty="0">
                <a:latin typeface="Tahoma" charset="0"/>
                <a:ea typeface="Tahoma" charset="0"/>
                <a:cs typeface="Tahoma" charset="0"/>
              </a:rPr>
              <a:t>   (manual)   </a:t>
            </a:r>
          </a:p>
        </p:txBody>
      </p:sp>
      <p:sp>
        <p:nvSpPr>
          <p:cNvPr id="7" name="TextBox 6"/>
          <p:cNvSpPr txBox="1"/>
          <p:nvPr/>
        </p:nvSpPr>
        <p:spPr>
          <a:xfrm>
            <a:off x="4249271" y="1147483"/>
            <a:ext cx="2492188" cy="830997"/>
          </a:xfrm>
          <a:prstGeom prst="rect">
            <a:avLst/>
          </a:prstGeom>
          <a:noFill/>
        </p:spPr>
        <p:txBody>
          <a:bodyPr wrap="square" rtlCol="0">
            <a:spAutoFit/>
          </a:bodyPr>
          <a:lstStyle/>
          <a:p>
            <a:r>
              <a:rPr lang="en-US" sz="2400" dirty="0">
                <a:latin typeface="Tahoma" charset="0"/>
                <a:ea typeface="Tahoma" charset="0"/>
                <a:cs typeface="Tahoma" charset="0"/>
              </a:rPr>
              <a:t>Flight controller </a:t>
            </a:r>
            <a:br>
              <a:rPr lang="en-US" sz="2400" dirty="0">
                <a:latin typeface="Tahoma" charset="0"/>
                <a:ea typeface="Tahoma" charset="0"/>
                <a:cs typeface="Tahoma" charset="0"/>
              </a:rPr>
            </a:br>
            <a:r>
              <a:rPr lang="en-US" sz="2400" dirty="0">
                <a:latin typeface="Tahoma" charset="0"/>
                <a:ea typeface="Tahoma" charset="0"/>
                <a:cs typeface="Tahoma" charset="0"/>
              </a:rPr>
              <a:t> (autonomous) </a:t>
            </a:r>
          </a:p>
        </p:txBody>
      </p:sp>
      <p:sp>
        <p:nvSpPr>
          <p:cNvPr id="9" name="TextBox 8"/>
          <p:cNvSpPr txBox="1"/>
          <p:nvPr/>
        </p:nvSpPr>
        <p:spPr>
          <a:xfrm>
            <a:off x="2563905" y="5593978"/>
            <a:ext cx="3998259" cy="830997"/>
          </a:xfrm>
          <a:prstGeom prst="rect">
            <a:avLst/>
          </a:prstGeom>
          <a:noFill/>
        </p:spPr>
        <p:txBody>
          <a:bodyPr wrap="square" rtlCol="0">
            <a:spAutoFit/>
          </a:bodyPr>
          <a:lstStyle/>
          <a:p>
            <a:pPr marL="342900" indent="-342900">
              <a:buFont typeface="Arial" charset="0"/>
              <a:buChar char="•"/>
            </a:pPr>
            <a:r>
              <a:rPr lang="en-US" sz="2400" dirty="0">
                <a:latin typeface="Tahoma" charset="0"/>
                <a:ea typeface="Tahoma" charset="0"/>
                <a:cs typeface="Tahoma" charset="0"/>
              </a:rPr>
              <a:t>Global positioning system</a:t>
            </a:r>
          </a:p>
          <a:p>
            <a:pPr marL="342900" indent="-342900">
              <a:buFont typeface="Arial" charset="0"/>
              <a:buChar char="•"/>
            </a:pPr>
            <a:r>
              <a:rPr lang="en-US" sz="2400" dirty="0">
                <a:latin typeface="Tahoma" charset="0"/>
                <a:ea typeface="Tahoma" charset="0"/>
                <a:cs typeface="Tahoma" charset="0"/>
              </a:rPr>
              <a:t>Inertial motion unit</a:t>
            </a:r>
          </a:p>
        </p:txBody>
      </p:sp>
    </p:spTree>
    <p:extLst>
      <p:ext uri="{BB962C8B-B14F-4D97-AF65-F5344CB8AC3E}">
        <p14:creationId xmlns:p14="http://schemas.microsoft.com/office/powerpoint/2010/main" val="3299536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3583" y="0"/>
            <a:ext cx="2048435" cy="1325563"/>
          </a:xfrm>
        </p:spPr>
        <p:txBody>
          <a:bodyPr>
            <a:normAutofit/>
          </a:bodyPr>
          <a:lstStyle/>
          <a:p>
            <a:r>
              <a:rPr lang="en-US" sz="3600" b="1" dirty="0">
                <a:solidFill>
                  <a:prstClr val="black"/>
                </a:solidFill>
                <a:ea typeface="Tahoma" panose="020B0604030504040204" pitchFamily="34" charset="0"/>
                <a:cs typeface="Tahoma" panose="020B0604030504040204" pitchFamily="34" charset="0"/>
              </a:rPr>
              <a:t>Sensors</a:t>
            </a:r>
            <a:endParaRPr lang="en-US" sz="3600" b="1" dirty="0"/>
          </a:p>
        </p:txBody>
      </p:sp>
      <p:pic>
        <p:nvPicPr>
          <p:cNvPr id="4098" name="Picture 2" descr="Related imag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6826" y="1685366"/>
            <a:ext cx="6741822" cy="3872752"/>
          </a:xfrm>
          <a:prstGeom prst="rect">
            <a:avLst/>
          </a:prstGeom>
          <a:noFill/>
          <a:ln w="3175">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1" y="6060176"/>
            <a:ext cx="7476564" cy="646331"/>
          </a:xfrm>
          <a:prstGeom prst="rect">
            <a:avLst/>
          </a:prstGeom>
        </p:spPr>
        <p:txBody>
          <a:bodyPr wrap="square">
            <a:spAutoFit/>
          </a:bodyPr>
          <a:lstStyle/>
          <a:p>
            <a:r>
              <a:rPr lang="en-US" b="0" i="0" dirty="0" err="1">
                <a:solidFill>
                  <a:srgbClr val="222222"/>
                </a:solidFill>
                <a:effectLst/>
              </a:rPr>
              <a:t>Salamí</a:t>
            </a:r>
            <a:r>
              <a:rPr lang="en-US" b="0" i="0" dirty="0">
                <a:solidFill>
                  <a:srgbClr val="222222"/>
                </a:solidFill>
                <a:effectLst/>
              </a:rPr>
              <a:t>, E., </a:t>
            </a:r>
            <a:r>
              <a:rPr lang="en-US" b="0" i="0" dirty="0" err="1">
                <a:solidFill>
                  <a:srgbClr val="222222"/>
                </a:solidFill>
                <a:effectLst/>
              </a:rPr>
              <a:t>Barrado</a:t>
            </a:r>
            <a:r>
              <a:rPr lang="en-US" b="0" i="0" dirty="0">
                <a:solidFill>
                  <a:srgbClr val="222222"/>
                </a:solidFill>
                <a:effectLst/>
              </a:rPr>
              <a:t>, C., &amp; Pastor, E. (2014). UAV flight experiments applied to the remote sensing of vegetated areas. </a:t>
            </a:r>
            <a:r>
              <a:rPr lang="en-US" b="0" i="1" dirty="0">
                <a:solidFill>
                  <a:srgbClr val="222222"/>
                </a:solidFill>
                <a:effectLst/>
              </a:rPr>
              <a:t>Remote Sensing</a:t>
            </a:r>
            <a:r>
              <a:rPr lang="en-US" b="0" i="0" dirty="0">
                <a:solidFill>
                  <a:srgbClr val="222222"/>
                </a:solidFill>
                <a:effectLst/>
              </a:rPr>
              <a:t>, </a:t>
            </a:r>
            <a:r>
              <a:rPr lang="en-US" b="0" i="1" dirty="0">
                <a:solidFill>
                  <a:srgbClr val="222222"/>
                </a:solidFill>
                <a:effectLst/>
              </a:rPr>
              <a:t>6</a:t>
            </a:r>
            <a:r>
              <a:rPr lang="en-US" b="0" i="0" dirty="0">
                <a:solidFill>
                  <a:srgbClr val="222222"/>
                </a:solidFill>
                <a:effectLst/>
              </a:rPr>
              <a:t>(11), 11051-11081</a:t>
            </a:r>
            <a:r>
              <a:rPr lang="en-US" sz="1100" b="0" i="0" dirty="0">
                <a:solidFill>
                  <a:srgbClr val="222222"/>
                </a:solidFill>
                <a:effectLst/>
              </a:rPr>
              <a:t>.</a:t>
            </a:r>
            <a:endParaRPr lang="en-US" sz="1100" dirty="0"/>
          </a:p>
        </p:txBody>
      </p:sp>
      <p:sp>
        <p:nvSpPr>
          <p:cNvPr id="6" name="Rectangle 5"/>
          <p:cNvSpPr/>
          <p:nvPr/>
        </p:nvSpPr>
        <p:spPr>
          <a:xfrm>
            <a:off x="645459" y="5611904"/>
            <a:ext cx="5665694" cy="538609"/>
          </a:xfrm>
          <a:prstGeom prst="rect">
            <a:avLst/>
          </a:prstGeom>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hlinkClick r:id="rId3"/>
              </a:rPr>
              <a:t>http://www.dronedynamics.com/uav-sensor-solutions</a:t>
            </a:r>
            <a:r>
              <a:rPr lang="en-US" sz="1100" dirty="0">
                <a:latin typeface="Tahoma" panose="020B0604030504040204" pitchFamily="34" charset="0"/>
                <a:ea typeface="Tahoma" panose="020B0604030504040204" pitchFamily="34" charset="0"/>
                <a:cs typeface="Tahoma" panose="020B0604030504040204" pitchFamily="34" charset="0"/>
                <a:hlinkClick r:id="rId3"/>
              </a:rPr>
              <a:t>/</a:t>
            </a:r>
            <a:endParaRPr lang="en-US" sz="1100" dirty="0">
              <a:latin typeface="Tahoma" panose="020B0604030504040204" pitchFamily="34" charset="0"/>
              <a:ea typeface="Tahoma" panose="020B0604030504040204" pitchFamily="34" charset="0"/>
              <a:cs typeface="Tahoma" panose="020B0604030504040204" pitchFamily="34" charset="0"/>
            </a:endParaRPr>
          </a:p>
          <a:p>
            <a:endParaRPr lang="en-US" sz="11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a:stretch>
            <a:fillRect/>
          </a:stretch>
        </p:blipFill>
        <p:spPr>
          <a:xfrm>
            <a:off x="7186528" y="1974353"/>
            <a:ext cx="4478822" cy="2687294"/>
          </a:xfrm>
          <a:prstGeom prst="rect">
            <a:avLst/>
          </a:prstGeom>
        </p:spPr>
      </p:pic>
      <p:sp>
        <p:nvSpPr>
          <p:cNvPr id="12" name="Rectangle 11"/>
          <p:cNvSpPr/>
          <p:nvPr/>
        </p:nvSpPr>
        <p:spPr>
          <a:xfrm>
            <a:off x="8188128" y="4785801"/>
            <a:ext cx="2371931" cy="646331"/>
          </a:xfrm>
          <a:prstGeom prst="rect">
            <a:avLst/>
          </a:prstGeom>
        </p:spPr>
        <p:txBody>
          <a:bodyPr wrap="none">
            <a:spAutoFit/>
          </a:bodyPr>
          <a:lstStyle/>
          <a:p>
            <a:r>
              <a:rPr lang="en-US" dirty="0">
                <a:latin typeface="Tahoma" panose="020B0604030504040204" pitchFamily="34" charset="0"/>
                <a:ea typeface="Tahoma" panose="020B0604030504040204" pitchFamily="34" charset="0"/>
                <a:cs typeface="Tahoma" panose="020B0604030504040204" pitchFamily="34" charset="0"/>
                <a:hlinkClick r:id="rId5"/>
              </a:rPr>
              <a:t>www.routescene.com</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2928097" y="1100695"/>
            <a:ext cx="2779059" cy="461665"/>
          </a:xfrm>
          <a:prstGeom prst="rect">
            <a:avLst/>
          </a:prstGeom>
          <a:noFill/>
        </p:spPr>
        <p:txBody>
          <a:bodyPr wrap="square" rtlCol="0">
            <a:spAutoFit/>
          </a:bodyPr>
          <a:lstStyle/>
          <a:p>
            <a:r>
              <a:rPr lang="en-US" sz="2400" dirty="0">
                <a:latin typeface="Tahoma" charset="0"/>
                <a:ea typeface="Tahoma" charset="0"/>
                <a:cs typeface="Tahoma" charset="0"/>
              </a:rPr>
              <a:t>Imaging</a:t>
            </a:r>
          </a:p>
        </p:txBody>
      </p:sp>
      <p:sp>
        <p:nvSpPr>
          <p:cNvPr id="5" name="TextBox 4"/>
          <p:cNvSpPr txBox="1"/>
          <p:nvPr/>
        </p:nvSpPr>
        <p:spPr>
          <a:xfrm>
            <a:off x="7082118" y="1129553"/>
            <a:ext cx="5109881" cy="461665"/>
          </a:xfrm>
          <a:prstGeom prst="rect">
            <a:avLst/>
          </a:prstGeom>
          <a:noFill/>
        </p:spPr>
        <p:txBody>
          <a:bodyPr wrap="square" rtlCol="0">
            <a:spAutoFit/>
          </a:bodyPr>
          <a:lstStyle/>
          <a:p>
            <a:r>
              <a:rPr lang="en-US" sz="2400" dirty="0">
                <a:latin typeface="Tahoma" charset="0"/>
                <a:ea typeface="Tahoma" charset="0"/>
                <a:cs typeface="Tahoma" charset="0"/>
              </a:rPr>
              <a:t>Light detection and ranging (Lidar)</a:t>
            </a:r>
          </a:p>
        </p:txBody>
      </p:sp>
    </p:spTree>
    <p:extLst>
      <p:ext uri="{BB962C8B-B14F-4D97-AF65-F5344CB8AC3E}">
        <p14:creationId xmlns:p14="http://schemas.microsoft.com/office/powerpoint/2010/main" val="3393115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2"/>
          <p:cNvSpPr>
            <a:spLocks noGrp="1" noChangeArrowheads="1"/>
          </p:cNvSpPr>
          <p:nvPr>
            <p:ph type="title"/>
          </p:nvPr>
        </p:nvSpPr>
        <p:spPr>
          <a:xfrm>
            <a:off x="1343248" y="106325"/>
            <a:ext cx="10118650" cy="765139"/>
          </a:xfrm>
        </p:spPr>
        <p:txBody>
          <a:bodyPr>
            <a:noAutofit/>
          </a:bodyPr>
          <a:lstStyle/>
          <a:p>
            <a:pPr>
              <a:defRPr/>
            </a:pPr>
            <a:r>
              <a:rPr lang="en-US" altLang="en-US" sz="3600" b="1" dirty="0">
                <a:effectLst>
                  <a:outerShdw blurRad="38100" dist="38100" dir="2700000" algn="tl">
                    <a:srgbClr val="C0C0C0"/>
                  </a:outerShdw>
                </a:effectLst>
                <a:ea typeface="ＭＳ Ｐゴシック" charset="-128"/>
              </a:rPr>
              <a:t>LIDAR – </a:t>
            </a:r>
            <a:r>
              <a:rPr lang="en-US" altLang="en-US" sz="3600" b="1" u="sng" dirty="0">
                <a:effectLst>
                  <a:outerShdw blurRad="38100" dist="38100" dir="2700000" algn="tl">
                    <a:srgbClr val="C0C0C0"/>
                  </a:outerShdw>
                </a:effectLst>
                <a:ea typeface="ＭＳ Ｐゴシック" charset="-128"/>
              </a:rPr>
              <a:t>Li</a:t>
            </a:r>
            <a:r>
              <a:rPr lang="en-US" altLang="en-US" sz="3600" b="1" dirty="0">
                <a:effectLst>
                  <a:outerShdw blurRad="38100" dist="38100" dir="2700000" algn="tl">
                    <a:srgbClr val="C0C0C0"/>
                  </a:outerShdw>
                </a:effectLst>
                <a:ea typeface="ＭＳ Ｐゴシック" charset="-128"/>
              </a:rPr>
              <a:t>ght </a:t>
            </a:r>
            <a:r>
              <a:rPr lang="en-US" altLang="en-US" sz="3600" b="1" u="sng" dirty="0">
                <a:effectLst>
                  <a:outerShdw blurRad="38100" dist="38100" dir="2700000" algn="tl">
                    <a:srgbClr val="C0C0C0"/>
                  </a:outerShdw>
                </a:effectLst>
                <a:ea typeface="ＭＳ Ｐゴシック" charset="-128"/>
              </a:rPr>
              <a:t>D</a:t>
            </a:r>
            <a:r>
              <a:rPr lang="en-US" altLang="en-US" sz="3600" b="1" dirty="0">
                <a:effectLst>
                  <a:outerShdw blurRad="38100" dist="38100" dir="2700000" algn="tl">
                    <a:srgbClr val="C0C0C0"/>
                  </a:outerShdw>
                </a:effectLst>
                <a:ea typeface="ＭＳ Ｐゴシック" charset="-128"/>
              </a:rPr>
              <a:t>etection </a:t>
            </a:r>
            <a:r>
              <a:rPr lang="en-US" altLang="en-US" sz="3600" b="1" u="sng" dirty="0">
                <a:effectLst>
                  <a:outerShdw blurRad="38100" dist="38100" dir="2700000" algn="tl">
                    <a:srgbClr val="C0C0C0"/>
                  </a:outerShdw>
                </a:effectLst>
                <a:ea typeface="ＭＳ Ｐゴシック" charset="-128"/>
              </a:rPr>
              <a:t>a</a:t>
            </a:r>
            <a:r>
              <a:rPr lang="en-US" altLang="en-US" sz="3600" b="1" dirty="0">
                <a:effectLst>
                  <a:outerShdw blurRad="38100" dist="38100" dir="2700000" algn="tl">
                    <a:srgbClr val="C0C0C0"/>
                  </a:outerShdw>
                </a:effectLst>
                <a:ea typeface="ＭＳ Ｐゴシック" charset="-128"/>
              </a:rPr>
              <a:t>nd </a:t>
            </a:r>
            <a:r>
              <a:rPr lang="en-US" altLang="en-US" sz="3600" b="1" u="sng" dirty="0">
                <a:effectLst>
                  <a:outerShdw blurRad="38100" dist="38100" dir="2700000" algn="tl">
                    <a:srgbClr val="C0C0C0"/>
                  </a:outerShdw>
                </a:effectLst>
                <a:ea typeface="ＭＳ Ｐゴシック" charset="-128"/>
              </a:rPr>
              <a:t>R</a:t>
            </a:r>
            <a:r>
              <a:rPr lang="en-US" altLang="en-US" sz="3600" b="1" dirty="0">
                <a:effectLst>
                  <a:outerShdw blurRad="38100" dist="38100" dir="2700000" algn="tl">
                    <a:srgbClr val="C0C0C0"/>
                  </a:outerShdw>
                </a:effectLst>
                <a:ea typeface="ＭＳ Ｐゴシック" charset="-128"/>
              </a:rPr>
              <a:t>anging (Active Sensing)</a:t>
            </a:r>
          </a:p>
        </p:txBody>
      </p:sp>
      <p:pic>
        <p:nvPicPr>
          <p:cNvPr id="450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11564"/>
            <a:ext cx="4343400"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338264"/>
            <a:ext cx="4800600"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0" name="Group 5"/>
          <p:cNvGrpSpPr>
            <a:grpSpLocks/>
          </p:cNvGrpSpPr>
          <p:nvPr/>
        </p:nvGrpSpPr>
        <p:grpSpPr bwMode="auto">
          <a:xfrm>
            <a:off x="5715000" y="914400"/>
            <a:ext cx="4953000" cy="5943600"/>
            <a:chOff x="0" y="0"/>
            <a:chExt cx="4320" cy="5734"/>
          </a:xfrm>
        </p:grpSpPr>
        <p:pic>
          <p:nvPicPr>
            <p:cNvPr id="45063" name="Picture 6" descr="IMG_2015"/>
            <p:cNvPicPr>
              <a:picLocks noChangeAspect="1" noChangeArrowheads="1"/>
            </p:cNvPicPr>
            <p:nvPr/>
          </p:nvPicPr>
          <p:blipFill>
            <a:blip r:embed="rId5" cstate="print">
              <a:extLst>
                <a:ext uri="{28A0092B-C50C-407E-A947-70E740481C1C}">
                  <a14:useLocalDpi xmlns:a14="http://schemas.microsoft.com/office/drawing/2010/main" val="0"/>
                </a:ext>
              </a:extLst>
            </a:blip>
            <a:srcRect b="11916"/>
            <a:stretch>
              <a:fillRect/>
            </a:stretch>
          </p:blipFill>
          <p:spPr bwMode="auto">
            <a:xfrm>
              <a:off x="0" y="2880"/>
              <a:ext cx="4320" cy="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7" descr="IMG_2015_LIDAR"/>
            <p:cNvPicPr>
              <a:picLocks noChangeAspect="1" noChangeArrowheads="1"/>
            </p:cNvPicPr>
            <p:nvPr/>
          </p:nvPicPr>
          <p:blipFill>
            <a:blip r:embed="rId6">
              <a:extLst>
                <a:ext uri="{28A0092B-C50C-407E-A947-70E740481C1C}">
                  <a14:useLocalDpi xmlns:a14="http://schemas.microsoft.com/office/drawing/2010/main" val="0"/>
                </a:ext>
              </a:extLst>
            </a:blip>
            <a:srcRect l="10486" t="3929" r="11588" b="23065"/>
            <a:stretch>
              <a:fillRect/>
            </a:stretch>
          </p:blipFill>
          <p:spPr bwMode="auto">
            <a:xfrm>
              <a:off x="0" y="0"/>
              <a:ext cx="432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61" name="Rectangle 8"/>
          <p:cNvSpPr>
            <a:spLocks noChangeArrowheads="1"/>
          </p:cNvSpPr>
          <p:nvPr/>
        </p:nvSpPr>
        <p:spPr bwMode="auto">
          <a:xfrm>
            <a:off x="2362200" y="6019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charset="2"/>
              <a:buChar char="n"/>
              <a:defRPr sz="3200">
                <a:solidFill>
                  <a:schemeClr val="tx1"/>
                </a:solidFill>
                <a:latin typeface="Tahoma" charset="0"/>
                <a:ea typeface="ＭＳ Ｐゴシック" charset="-128"/>
              </a:defRPr>
            </a:lvl1pPr>
            <a:lvl2pPr marL="742950" indent="-285750">
              <a:spcBef>
                <a:spcPct val="20000"/>
              </a:spcBef>
              <a:buClr>
                <a:schemeClr val="hlink"/>
              </a:buClr>
              <a:buSzPct val="55000"/>
              <a:buFont typeface="Wingdings" charset="2"/>
              <a:buChar char="n"/>
              <a:defRPr sz="2800">
                <a:solidFill>
                  <a:schemeClr val="tx1"/>
                </a:solidFill>
                <a:latin typeface="Tahoma" charset="0"/>
                <a:ea typeface="ＭＳ Ｐゴシック" charset="-128"/>
              </a:defRPr>
            </a:lvl2pPr>
            <a:lvl3pPr marL="1143000" indent="-228600">
              <a:spcBef>
                <a:spcPct val="20000"/>
              </a:spcBef>
              <a:buClr>
                <a:schemeClr val="folHlink"/>
              </a:buClr>
              <a:buSzPct val="50000"/>
              <a:buFont typeface="Wingdings" charset="2"/>
              <a:buChar char="n"/>
              <a:defRPr sz="2400">
                <a:solidFill>
                  <a:schemeClr val="tx1"/>
                </a:solidFill>
                <a:latin typeface="Tahoma" charset="0"/>
                <a:ea typeface="ＭＳ Ｐゴシック" charset="-128"/>
              </a:defRPr>
            </a:lvl3pPr>
            <a:lvl4pPr marL="1600200" indent="-228600">
              <a:spcBef>
                <a:spcPct val="20000"/>
              </a:spcBef>
              <a:buClr>
                <a:schemeClr val="accent2"/>
              </a:buClr>
              <a:buSzPct val="55000"/>
              <a:buFont typeface="Wingdings" charset="2"/>
              <a:buChar char="n"/>
              <a:defRPr sz="2000">
                <a:solidFill>
                  <a:schemeClr val="tx1"/>
                </a:solidFill>
                <a:latin typeface="Tahoma" charset="0"/>
                <a:ea typeface="ＭＳ Ｐゴシック" charset="-128"/>
              </a:defRPr>
            </a:lvl4pPr>
            <a:lvl5pPr marL="2057400" indent="-228600">
              <a:spcBef>
                <a:spcPct val="20000"/>
              </a:spcBef>
              <a:buClr>
                <a:schemeClr val="accent1"/>
              </a:buClr>
              <a:buSzPct val="50000"/>
              <a:buFont typeface="Wingdings" charset="2"/>
              <a:buChar char="n"/>
              <a:defRPr sz="20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9pPr>
          </a:lstStyle>
          <a:p>
            <a:pPr eaLnBrk="1" hangingPunct="1">
              <a:spcBef>
                <a:spcPct val="0"/>
              </a:spcBef>
              <a:buClrTx/>
              <a:buSzTx/>
              <a:buFontTx/>
              <a:buNone/>
            </a:pPr>
            <a:endParaRPr lang="en-US" altLang="en-US" sz="1800">
              <a:latin typeface="Arial" charset="0"/>
            </a:endParaRPr>
          </a:p>
        </p:txBody>
      </p:sp>
      <p:pic>
        <p:nvPicPr>
          <p:cNvPr id="45062"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914401"/>
            <a:ext cx="41910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58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B3407-0E82-4609-9FC7-D605C77719CA}"/>
              </a:ext>
            </a:extLst>
          </p:cNvPr>
          <p:cNvSpPr>
            <a:spLocks noGrp="1"/>
          </p:cNvSpPr>
          <p:nvPr>
            <p:ph type="title"/>
          </p:nvPr>
        </p:nvSpPr>
        <p:spPr/>
        <p:txBody>
          <a:bodyPr/>
          <a:lstStyle/>
          <a:p>
            <a:r>
              <a:rPr lang="en-US" dirty="0"/>
              <a:t>Software needed.</a:t>
            </a:r>
          </a:p>
        </p:txBody>
      </p:sp>
      <p:sp>
        <p:nvSpPr>
          <p:cNvPr id="3" name="Content Placeholder 2">
            <a:extLst>
              <a:ext uri="{FF2B5EF4-FFF2-40B4-BE49-F238E27FC236}">
                <a16:creationId xmlns:a16="http://schemas.microsoft.com/office/drawing/2014/main" id="{4996E889-3AFA-4AC2-97F8-D7E6C7503DA9}"/>
              </a:ext>
            </a:extLst>
          </p:cNvPr>
          <p:cNvSpPr>
            <a:spLocks noGrp="1"/>
          </p:cNvSpPr>
          <p:nvPr>
            <p:ph idx="1"/>
          </p:nvPr>
        </p:nvSpPr>
        <p:spPr/>
        <p:txBody>
          <a:bodyPr/>
          <a:lstStyle/>
          <a:p>
            <a:r>
              <a:rPr lang="en-US" dirty="0"/>
              <a:t>Flight planning</a:t>
            </a:r>
          </a:p>
          <a:p>
            <a:r>
              <a:rPr lang="en-US" dirty="0"/>
              <a:t>Image processing</a:t>
            </a:r>
          </a:p>
          <a:p>
            <a:r>
              <a:rPr lang="en-US" dirty="0"/>
              <a:t>Probably some real photogrammetric software.</a:t>
            </a:r>
          </a:p>
        </p:txBody>
      </p:sp>
    </p:spTree>
    <p:extLst>
      <p:ext uri="{BB962C8B-B14F-4D97-AF65-F5344CB8AC3E}">
        <p14:creationId xmlns:p14="http://schemas.microsoft.com/office/powerpoint/2010/main" val="3113708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2411" y="526490"/>
            <a:ext cx="4648200" cy="673966"/>
          </a:xfrm>
        </p:spPr>
        <p:txBody>
          <a:bodyPr>
            <a:normAutofit/>
          </a:bodyPr>
          <a:lstStyle/>
          <a:p>
            <a:r>
              <a:rPr lang="en-US" sz="3600" b="1" dirty="0">
                <a:solidFill>
                  <a:prstClr val="black"/>
                </a:solidFill>
                <a:ea typeface="Tahoma" panose="020B0604030504040204" pitchFamily="34" charset="0"/>
                <a:cs typeface="Tahoma" panose="020B0604030504040204" pitchFamily="34" charset="0"/>
              </a:rPr>
              <a:t>Flight Planning Software</a:t>
            </a:r>
            <a:endParaRPr lang="en-US" sz="3600" b="1" dirty="0"/>
          </a:p>
        </p:txBody>
      </p:sp>
      <p:pic>
        <p:nvPicPr>
          <p:cNvPr id="5124" name="Picture 4" descr="Image result for Ardupilot mission pl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28" y="1818179"/>
            <a:ext cx="7022584" cy="3627049"/>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858032" y="5624521"/>
            <a:ext cx="3747654" cy="362087"/>
          </a:xfrm>
          <a:prstGeom prst="rect">
            <a:avLst/>
          </a:prstGeom>
        </p:spPr>
        <p:txBody>
          <a:bodyPr wrap="square">
            <a:spAutoFit/>
          </a:bodyPr>
          <a:lstStyle/>
          <a:p>
            <a:pPr>
              <a:lnSpc>
                <a:spcPct val="107000"/>
              </a:lnSpc>
              <a:spcAft>
                <a:spcPts val="800"/>
              </a:spcAft>
            </a:pPr>
            <a:r>
              <a:rPr lang="en-US" dirty="0">
                <a:latin typeface="Tahoma" panose="020B0604030504040204" pitchFamily="34" charset="0"/>
                <a:ea typeface="Tahoma" panose="020B0604030504040204" pitchFamily="34" charset="0"/>
                <a:cs typeface="Tahoma" panose="020B0604030504040204" pitchFamily="34" charset="0"/>
              </a:rPr>
              <a:t>Mission Planner: Ardupilot.com</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pic>
        <p:nvPicPr>
          <p:cNvPr id="5126" name="Picture 6" descr="Image result for DJI ground st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932" y="1839595"/>
            <a:ext cx="4811738" cy="360114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7849719" y="5530387"/>
            <a:ext cx="3908611" cy="388696"/>
          </a:xfrm>
          <a:prstGeom prst="rect">
            <a:avLst/>
          </a:prstGeom>
        </p:spPr>
        <p:txBody>
          <a:bodyPr wrap="square">
            <a:spAutoFit/>
          </a:bodyPr>
          <a:lstStyle/>
          <a:p>
            <a:pPr>
              <a:lnSpc>
                <a:spcPct val="107000"/>
              </a:lnSpc>
              <a:spcAft>
                <a:spcPts val="800"/>
              </a:spcAft>
            </a:pPr>
            <a:r>
              <a:rPr lang="en-US" dirty="0">
                <a:latin typeface="Tahoma" panose="020B0604030504040204" pitchFamily="34" charset="0"/>
                <a:ea typeface="Tahoma" panose="020B0604030504040204" pitchFamily="34" charset="0"/>
                <a:cs typeface="Tahoma" panose="020B0604030504040204" pitchFamily="34" charset="0"/>
              </a:rPr>
              <a:t>Mission Planner (DJI): DJI.com</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48CC20AB-7641-4A63-BAC5-7E6A3C7C8EF3}"/>
              </a:ext>
            </a:extLst>
          </p:cNvPr>
          <p:cNvSpPr txBox="1"/>
          <p:nvPr/>
        </p:nvSpPr>
        <p:spPr>
          <a:xfrm>
            <a:off x="5368954" y="6174297"/>
            <a:ext cx="4009938" cy="646331"/>
          </a:xfrm>
          <a:prstGeom prst="rect">
            <a:avLst/>
          </a:prstGeom>
          <a:noFill/>
        </p:spPr>
        <p:txBody>
          <a:bodyPr wrap="square" rtlCol="0">
            <a:spAutoFit/>
          </a:bodyPr>
          <a:lstStyle/>
          <a:p>
            <a:r>
              <a:rPr lang="en-US" dirty="0">
                <a:hlinkClick r:id="rId5"/>
              </a:rPr>
              <a:t>https://www.dronedeploy.com</a:t>
            </a:r>
            <a:endParaRPr lang="en-US" dirty="0"/>
          </a:p>
          <a:p>
            <a:endParaRPr lang="en-US" dirty="0"/>
          </a:p>
        </p:txBody>
      </p:sp>
    </p:spTree>
    <p:extLst>
      <p:ext uri="{BB962C8B-B14F-4D97-AF65-F5344CB8AC3E}">
        <p14:creationId xmlns:p14="http://schemas.microsoft.com/office/powerpoint/2010/main" val="3450334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1"/>
          <p:cNvSpPr txBox="1">
            <a:spLocks noChangeArrowheads="1"/>
          </p:cNvSpPr>
          <p:nvPr/>
        </p:nvSpPr>
        <p:spPr bwMode="auto">
          <a:xfrm>
            <a:off x="2011326" y="350876"/>
            <a:ext cx="8153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charset="2"/>
              <a:buChar char="n"/>
              <a:defRPr sz="3200">
                <a:solidFill>
                  <a:schemeClr val="tx1"/>
                </a:solidFill>
                <a:latin typeface="Tahoma" charset="0"/>
                <a:ea typeface="ＭＳ Ｐゴシック" charset="-128"/>
              </a:defRPr>
            </a:lvl1pPr>
            <a:lvl2pPr marL="742950" indent="-285750">
              <a:spcBef>
                <a:spcPct val="20000"/>
              </a:spcBef>
              <a:buClr>
                <a:schemeClr val="hlink"/>
              </a:buClr>
              <a:buSzPct val="55000"/>
              <a:buFont typeface="Wingdings" charset="2"/>
              <a:buChar char="n"/>
              <a:defRPr sz="2800">
                <a:solidFill>
                  <a:schemeClr val="tx1"/>
                </a:solidFill>
                <a:latin typeface="Tahoma" charset="0"/>
                <a:ea typeface="ＭＳ Ｐゴシック" charset="-128"/>
              </a:defRPr>
            </a:lvl2pPr>
            <a:lvl3pPr marL="1143000" indent="-228600">
              <a:spcBef>
                <a:spcPct val="20000"/>
              </a:spcBef>
              <a:buClr>
                <a:schemeClr val="folHlink"/>
              </a:buClr>
              <a:buSzPct val="50000"/>
              <a:buFont typeface="Wingdings" charset="2"/>
              <a:buChar char="n"/>
              <a:defRPr sz="2400">
                <a:solidFill>
                  <a:schemeClr val="tx1"/>
                </a:solidFill>
                <a:latin typeface="Tahoma" charset="0"/>
                <a:ea typeface="ＭＳ Ｐゴシック" charset="-128"/>
              </a:defRPr>
            </a:lvl3pPr>
            <a:lvl4pPr marL="1600200" indent="-228600">
              <a:spcBef>
                <a:spcPct val="20000"/>
              </a:spcBef>
              <a:buClr>
                <a:schemeClr val="accent2"/>
              </a:buClr>
              <a:buSzPct val="55000"/>
              <a:buFont typeface="Wingdings" charset="2"/>
              <a:buChar char="n"/>
              <a:defRPr sz="2000">
                <a:solidFill>
                  <a:schemeClr val="tx1"/>
                </a:solidFill>
                <a:latin typeface="Tahoma" charset="0"/>
                <a:ea typeface="ＭＳ Ｐゴシック" charset="-128"/>
              </a:defRPr>
            </a:lvl4pPr>
            <a:lvl5pPr marL="2057400" indent="-228600">
              <a:spcBef>
                <a:spcPct val="20000"/>
              </a:spcBef>
              <a:buClr>
                <a:schemeClr val="accent1"/>
              </a:buClr>
              <a:buSzPct val="50000"/>
              <a:buFont typeface="Wingdings" charset="2"/>
              <a:buChar char="n"/>
              <a:defRPr sz="20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Tahoma" charset="0"/>
                <a:ea typeface="ＭＳ Ｐゴシック" charset="-128"/>
              </a:defRPr>
            </a:lvl9pPr>
          </a:lstStyle>
          <a:p>
            <a:pPr algn="ctr" eaLnBrk="1" hangingPunct="1">
              <a:spcBef>
                <a:spcPct val="0"/>
              </a:spcBef>
              <a:buClrTx/>
              <a:buSzTx/>
              <a:buFontTx/>
              <a:buNone/>
            </a:pPr>
            <a:r>
              <a:rPr lang="en-US" altLang="en-US" sz="3600" b="1" dirty="0">
                <a:latin typeface="+mj-lt"/>
              </a:rPr>
              <a:t>Image Capture Pattern to Support </a:t>
            </a:r>
          </a:p>
          <a:p>
            <a:pPr algn="ctr" eaLnBrk="1" hangingPunct="1">
              <a:spcBef>
                <a:spcPct val="0"/>
              </a:spcBef>
              <a:buClrTx/>
              <a:buSzTx/>
              <a:buFontTx/>
              <a:buNone/>
            </a:pPr>
            <a:r>
              <a:rPr lang="en-US" altLang="en-US" sz="3600" b="1" dirty="0">
                <a:latin typeface="+mj-lt"/>
              </a:rPr>
              <a:t>Structure from Motion processing</a:t>
            </a:r>
          </a:p>
        </p:txBody>
      </p:sp>
      <p:pic>
        <p:nvPicPr>
          <p:cNvPr id="67586" name="Picture 2" descr="ANL_PGPS_15-16Jan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8927" y="1663994"/>
            <a:ext cx="9272670" cy="482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654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3211" y="257549"/>
            <a:ext cx="8001001" cy="701675"/>
          </a:xfrm>
        </p:spPr>
        <p:txBody>
          <a:bodyPr>
            <a:noAutofit/>
          </a:bodyPr>
          <a:lstStyle/>
          <a:p>
            <a:r>
              <a:rPr lang="en-US" sz="3600" b="1" dirty="0">
                <a:solidFill>
                  <a:prstClr val="black"/>
                </a:solidFill>
                <a:ea typeface="Tahoma" panose="020B0604030504040204" pitchFamily="34" charset="0"/>
                <a:cs typeface="Tahoma" panose="020B0604030504040204" pitchFamily="34" charset="0"/>
              </a:rPr>
              <a:t>Structure from Motion (</a:t>
            </a:r>
            <a:r>
              <a:rPr lang="en-US" sz="3600" b="1" dirty="0" err="1">
                <a:solidFill>
                  <a:prstClr val="black"/>
                </a:solidFill>
                <a:ea typeface="Tahoma" panose="020B0604030504040204" pitchFamily="34" charset="0"/>
                <a:cs typeface="Tahoma" panose="020B0604030504040204" pitchFamily="34" charset="0"/>
              </a:rPr>
              <a:t>SfM</a:t>
            </a:r>
            <a:r>
              <a:rPr lang="en-US" sz="3600" b="1" dirty="0">
                <a:solidFill>
                  <a:prstClr val="black"/>
                </a:solidFill>
                <a:ea typeface="Tahoma" panose="020B0604030504040204" pitchFamily="34" charset="0"/>
                <a:cs typeface="Tahoma" panose="020B0604030504040204" pitchFamily="34" charset="0"/>
              </a:rPr>
              <a:t>) Software</a:t>
            </a:r>
            <a:endParaRPr lang="en-US" sz="3600" b="1" dirty="0"/>
          </a:p>
        </p:txBody>
      </p:sp>
      <p:sp>
        <p:nvSpPr>
          <p:cNvPr id="8" name="TextBox 7"/>
          <p:cNvSpPr txBox="1"/>
          <p:nvPr/>
        </p:nvSpPr>
        <p:spPr>
          <a:xfrm>
            <a:off x="1775976" y="5402208"/>
            <a:ext cx="5689294" cy="646331"/>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hlinkClick r:id="rId2"/>
              </a:rPr>
              <a:t>https://www.agisoft.com/</a:t>
            </a:r>
            <a:r>
              <a:rPr lang="en-US" dirty="0">
                <a:latin typeface="Tahoma" panose="020B0604030504040204" pitchFamily="34" charset="0"/>
                <a:ea typeface="Tahoma" panose="020B0604030504040204" pitchFamily="34" charset="0"/>
                <a:cs typeface="Tahoma" panose="020B0604030504040204" pitchFamily="34" charset="0"/>
              </a:rPr>
              <a:t> - now </a:t>
            </a:r>
            <a:r>
              <a:rPr lang="en-US" dirty="0" err="1">
                <a:latin typeface="Tahoma" panose="020B0604030504040204" pitchFamily="34" charset="0"/>
                <a:ea typeface="Tahoma" panose="020B0604030504040204" pitchFamily="34" charset="0"/>
                <a:cs typeface="Tahoma" panose="020B0604030504040204" pitchFamily="34" charset="0"/>
              </a:rPr>
              <a:t>agisoft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metashape</a:t>
            </a:r>
            <a:r>
              <a:rPr lang="en-US" dirty="0">
                <a:latin typeface="Tahoma" panose="020B0604030504040204" pitchFamily="34" charset="0"/>
                <a:ea typeface="Tahoma" panose="020B0604030504040204" pitchFamily="34" charset="0"/>
                <a:cs typeface="Tahoma" panose="020B0604030504040204" pitchFamily="34" charset="0"/>
              </a:rPr>
              <a:t>.  We have ONE license.</a:t>
            </a:r>
          </a:p>
        </p:txBody>
      </p:sp>
      <p:sp>
        <p:nvSpPr>
          <p:cNvPr id="11" name="TextBox 10"/>
          <p:cNvSpPr txBox="1"/>
          <p:nvPr/>
        </p:nvSpPr>
        <p:spPr>
          <a:xfrm>
            <a:off x="9061425" y="4109733"/>
            <a:ext cx="4572000" cy="646331"/>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hlinkClick r:id="rId3"/>
              </a:rPr>
              <a:t>https://www.pix4d.com/</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a:stretch>
            <a:fillRect/>
          </a:stretch>
        </p:blipFill>
        <p:spPr>
          <a:xfrm>
            <a:off x="1575173" y="1951692"/>
            <a:ext cx="3949700" cy="1663700"/>
          </a:xfrm>
          <a:prstGeom prst="rect">
            <a:avLst/>
          </a:prstGeom>
        </p:spPr>
      </p:pic>
      <p:sp>
        <p:nvSpPr>
          <p:cNvPr id="7" name="TextBox 6"/>
          <p:cNvSpPr txBox="1"/>
          <p:nvPr/>
        </p:nvSpPr>
        <p:spPr>
          <a:xfrm>
            <a:off x="1416423" y="1326776"/>
            <a:ext cx="4858871" cy="461665"/>
          </a:xfrm>
          <a:prstGeom prst="rect">
            <a:avLst/>
          </a:prstGeom>
          <a:noFill/>
        </p:spPr>
        <p:txBody>
          <a:bodyPr wrap="square" rtlCol="0">
            <a:spAutoFit/>
          </a:bodyPr>
          <a:lstStyle/>
          <a:p>
            <a:r>
              <a:rPr lang="en-US" sz="2400" dirty="0"/>
              <a:t>Capture overlapping (70-85%) images</a:t>
            </a:r>
          </a:p>
        </p:txBody>
      </p:sp>
    </p:spTree>
    <p:extLst>
      <p:ext uri="{BB962C8B-B14F-4D97-AF65-F5344CB8AC3E}">
        <p14:creationId xmlns:p14="http://schemas.microsoft.com/office/powerpoint/2010/main" val="58704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252" y="318902"/>
            <a:ext cx="5437094" cy="1325563"/>
          </a:xfrm>
        </p:spPr>
        <p:txBody>
          <a:bodyPr>
            <a:normAutofit/>
          </a:bodyPr>
          <a:lstStyle/>
          <a:p>
            <a:r>
              <a:rPr lang="en-US" sz="3600" b="1" dirty="0"/>
              <a:t>Presentation Overview</a:t>
            </a:r>
          </a:p>
        </p:txBody>
      </p:sp>
      <p:sp>
        <p:nvSpPr>
          <p:cNvPr id="3" name="Content Placeholder 2"/>
          <p:cNvSpPr>
            <a:spLocks noGrp="1"/>
          </p:cNvSpPr>
          <p:nvPr>
            <p:ph idx="1"/>
          </p:nvPr>
        </p:nvSpPr>
        <p:spPr>
          <a:xfrm>
            <a:off x="1679482" y="1607388"/>
            <a:ext cx="8964706" cy="3517342"/>
          </a:xfrm>
        </p:spPr>
        <p:txBody>
          <a:bodyPr>
            <a:normAutofit/>
          </a:bodyPr>
          <a:lstStyle/>
          <a:p>
            <a:pPr marL="0" indent="0">
              <a:buNone/>
            </a:pPr>
            <a:endParaRPr lang="en-US" sz="3200" dirty="0"/>
          </a:p>
          <a:p>
            <a:pPr marL="514350" indent="-514350">
              <a:buFont typeface="+mj-lt"/>
              <a:buAutoNum type="arabicPeriod"/>
            </a:pPr>
            <a:r>
              <a:rPr lang="en-US" sz="3200" b="1" dirty="0">
                <a:latin typeface="+mj-lt"/>
              </a:rPr>
              <a:t>Drone imaging as a type of remote sensing</a:t>
            </a:r>
          </a:p>
          <a:p>
            <a:pPr marL="514350" indent="-514350">
              <a:buFont typeface="+mj-lt"/>
              <a:buAutoNum type="arabicPeriod"/>
            </a:pPr>
            <a:endParaRPr lang="en-US" sz="3200" b="1" dirty="0">
              <a:latin typeface="+mj-lt"/>
            </a:endParaRPr>
          </a:p>
          <a:p>
            <a:pPr marL="514350" indent="-514350">
              <a:buFont typeface="+mj-lt"/>
              <a:buAutoNum type="arabicPeriod"/>
            </a:pPr>
            <a:r>
              <a:rPr lang="en-US" sz="3200" b="1" dirty="0">
                <a:latin typeface="+mj-lt"/>
              </a:rPr>
              <a:t>Science and public applications of drone imaging</a:t>
            </a:r>
          </a:p>
          <a:p>
            <a:pPr marL="514350" indent="-514350">
              <a:buFont typeface="+mj-lt"/>
              <a:buAutoNum type="arabicPeriod"/>
            </a:pPr>
            <a:endParaRPr lang="en-US" sz="3200" b="1" dirty="0">
              <a:latin typeface="+mj-lt"/>
            </a:endParaRPr>
          </a:p>
          <a:p>
            <a:pPr marL="514350" indent="-514350">
              <a:buFont typeface="+mj-lt"/>
              <a:buAutoNum type="arabicPeriod"/>
            </a:pPr>
            <a:r>
              <a:rPr lang="en-US" sz="3200" b="1" dirty="0">
                <a:latin typeface="+mj-lt"/>
              </a:rPr>
              <a:t>SDSU research on drone imaging applications</a:t>
            </a:r>
          </a:p>
          <a:p>
            <a:pPr marL="0" indent="0" algn="ctr">
              <a:buNone/>
            </a:pPr>
            <a:endParaRPr lang="en-US" b="1" i="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98" y="5758975"/>
            <a:ext cx="2291854" cy="847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0042713" y="5720392"/>
            <a:ext cx="1143000" cy="1137608"/>
          </a:xfrm>
          <a:prstGeom prst="rect">
            <a:avLst/>
          </a:prstGeom>
        </p:spPr>
      </p:pic>
      <p:pic>
        <p:nvPicPr>
          <p:cNvPr id="6" name="Picture 5"/>
          <p:cNvPicPr>
            <a:picLocks noChangeAspect="1"/>
          </p:cNvPicPr>
          <p:nvPr/>
        </p:nvPicPr>
        <p:blipFill>
          <a:blip r:embed="rId4"/>
          <a:stretch>
            <a:fillRect/>
          </a:stretch>
        </p:blipFill>
        <p:spPr>
          <a:xfrm>
            <a:off x="3619189" y="5897032"/>
            <a:ext cx="4879352" cy="798110"/>
          </a:xfrm>
          <a:prstGeom prst="rect">
            <a:avLst/>
          </a:prstGeom>
        </p:spPr>
      </p:pic>
    </p:spTree>
    <p:extLst>
      <p:ext uri="{BB962C8B-B14F-4D97-AF65-F5344CB8AC3E}">
        <p14:creationId xmlns:p14="http://schemas.microsoft.com/office/powerpoint/2010/main" val="420404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5894" y="239620"/>
            <a:ext cx="5741894" cy="660111"/>
          </a:xfrm>
        </p:spPr>
        <p:txBody>
          <a:bodyPr>
            <a:noAutofit/>
          </a:bodyPr>
          <a:lstStyle/>
          <a:p>
            <a:r>
              <a:rPr lang="en-US" sz="3600" b="1" dirty="0">
                <a:solidFill>
                  <a:prstClr val="black"/>
                </a:solidFill>
                <a:ea typeface="Tahoma" panose="020B0604030504040204" pitchFamily="34" charset="0"/>
                <a:cs typeface="Tahoma" panose="020B0604030504040204" pitchFamily="34" charset="0"/>
              </a:rPr>
              <a:t>Image Processing Software</a:t>
            </a:r>
            <a:endParaRPr lang="en-US" sz="3600" b="1" dirty="0"/>
          </a:p>
        </p:txBody>
      </p:sp>
      <p:grpSp>
        <p:nvGrpSpPr>
          <p:cNvPr id="6" name="Group 5"/>
          <p:cNvGrpSpPr/>
          <p:nvPr/>
        </p:nvGrpSpPr>
        <p:grpSpPr>
          <a:xfrm>
            <a:off x="2057469" y="1258648"/>
            <a:ext cx="8001000" cy="2347118"/>
            <a:chOff x="464127" y="1349231"/>
            <a:chExt cx="8001000" cy="2347118"/>
          </a:xfrm>
        </p:grpSpPr>
        <p:pic>
          <p:nvPicPr>
            <p:cNvPr id="6146" name="Picture 2" descr="Image result for erdas ima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27" y="1349231"/>
              <a:ext cx="3889954" cy="234711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IMAGINE_UAV_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4081" y="1349231"/>
              <a:ext cx="4111046" cy="234711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2422507" y="3677818"/>
            <a:ext cx="3747654" cy="362087"/>
          </a:xfrm>
          <a:prstGeom prst="rect">
            <a:avLst/>
          </a:prstGeom>
        </p:spPr>
        <p:txBody>
          <a:bodyPr wrap="square">
            <a:spAutoFit/>
          </a:bodyPr>
          <a:lstStyle/>
          <a:p>
            <a:pPr>
              <a:lnSpc>
                <a:spcPct val="107000"/>
              </a:lnSpc>
              <a:spcAft>
                <a:spcPts val="800"/>
              </a:spcAft>
            </a:pPr>
            <a:r>
              <a:rPr lang="en-US" dirty="0">
                <a:latin typeface="Tahoma" panose="020B0604030504040204" pitchFamily="34" charset="0"/>
                <a:ea typeface="Tahoma" panose="020B0604030504040204" pitchFamily="34" charset="0"/>
                <a:cs typeface="Tahoma" panose="020B0604030504040204" pitchFamily="34" charset="0"/>
              </a:rPr>
              <a:t>Hexagongeospatial.com</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2057469" y="3752591"/>
            <a:ext cx="7986241" cy="2648585"/>
            <a:chOff x="403949" y="3543768"/>
            <a:chExt cx="9030509" cy="2922892"/>
          </a:xfrm>
        </p:grpSpPr>
        <p:pic>
          <p:nvPicPr>
            <p:cNvPr id="6152" name="Picture 8" descr="Image result for Ecognition UA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9427" y="3543768"/>
              <a:ext cx="3875031" cy="2922892"/>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6154" name="Picture 10" descr="Image result for Ecogni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949" y="4024813"/>
              <a:ext cx="5155478" cy="196080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2530083" y="6141000"/>
            <a:ext cx="3747654" cy="362087"/>
          </a:xfrm>
          <a:prstGeom prst="rect">
            <a:avLst/>
          </a:prstGeom>
        </p:spPr>
        <p:txBody>
          <a:bodyPr wrap="square">
            <a:spAutoFit/>
          </a:bodyPr>
          <a:lstStyle/>
          <a:p>
            <a:pPr>
              <a:lnSpc>
                <a:spcPct val="107000"/>
              </a:lnSpc>
              <a:spcAft>
                <a:spcPts val="800"/>
              </a:spcAft>
            </a:pPr>
            <a:r>
              <a:rPr lang="en-US" dirty="0">
                <a:latin typeface="Tahoma" panose="020B0604030504040204" pitchFamily="34" charset="0"/>
                <a:ea typeface="Tahoma" panose="020B0604030504040204" pitchFamily="34" charset="0"/>
                <a:cs typeface="Tahoma" panose="020B0604030504040204" pitchFamily="34" charset="0"/>
              </a:rPr>
              <a:t>Geobia2016.com</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99884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637" y="0"/>
            <a:ext cx="10515600" cy="1325563"/>
          </a:xfrm>
        </p:spPr>
        <p:txBody>
          <a:bodyPr>
            <a:normAutofit/>
          </a:bodyPr>
          <a:lstStyle/>
          <a:p>
            <a:pPr algn="ctr"/>
            <a:r>
              <a:rPr lang="en-US" sz="3600" b="1" dirty="0"/>
              <a:t>Advantages of Drone Imaging </a:t>
            </a:r>
          </a:p>
        </p:txBody>
      </p:sp>
      <p:sp>
        <p:nvSpPr>
          <p:cNvPr id="3" name="Content Placeholder 2"/>
          <p:cNvSpPr>
            <a:spLocks noGrp="1"/>
          </p:cNvSpPr>
          <p:nvPr>
            <p:ph idx="1"/>
          </p:nvPr>
        </p:nvSpPr>
        <p:spPr>
          <a:xfrm>
            <a:off x="1356191" y="1297547"/>
            <a:ext cx="9388009" cy="4351338"/>
          </a:xfrm>
        </p:spPr>
        <p:txBody>
          <a:bodyPr>
            <a:normAutofit/>
          </a:bodyPr>
          <a:lstStyle/>
          <a:p>
            <a:pPr>
              <a:spcAft>
                <a:spcPts val="600"/>
              </a:spcAft>
            </a:pPr>
            <a:r>
              <a:rPr lang="en-US" dirty="0"/>
              <a:t>Low platform, sensor and acquisition costs</a:t>
            </a:r>
          </a:p>
          <a:p>
            <a:pPr>
              <a:spcAft>
                <a:spcPts val="600"/>
              </a:spcAft>
            </a:pPr>
            <a:r>
              <a:rPr lang="en-US" dirty="0"/>
              <a:t>Ultra-high spatial resolution imagery (sharp detail)</a:t>
            </a:r>
          </a:p>
          <a:p>
            <a:pPr>
              <a:spcAft>
                <a:spcPts val="600"/>
              </a:spcAft>
            </a:pPr>
            <a:r>
              <a:rPr lang="en-US" dirty="0"/>
              <a:t>Highly mobile and flexible platform</a:t>
            </a:r>
          </a:p>
          <a:p>
            <a:pPr>
              <a:spcAft>
                <a:spcPts val="600"/>
              </a:spcAft>
            </a:pPr>
            <a:r>
              <a:rPr lang="en-US" dirty="0"/>
              <a:t>Able to fly under cloud cover</a:t>
            </a:r>
          </a:p>
          <a:p>
            <a:pPr>
              <a:spcAft>
                <a:spcPts val="600"/>
              </a:spcAft>
            </a:pPr>
            <a:r>
              <a:rPr lang="en-US" dirty="0"/>
              <a:t>Real-time imaging potential; timely data/information delivery</a:t>
            </a:r>
          </a:p>
          <a:p>
            <a:pPr>
              <a:spcAft>
                <a:spcPts val="600"/>
              </a:spcAft>
            </a:pPr>
            <a:r>
              <a:rPr lang="en-US" dirty="0"/>
              <a:t>Omni-directional viewing capability</a:t>
            </a:r>
          </a:p>
          <a:p>
            <a:pPr>
              <a:spcAft>
                <a:spcPts val="600"/>
              </a:spcAft>
            </a:pPr>
            <a:r>
              <a:rPr lang="en-US" dirty="0"/>
              <a:t>Ability to generate detailed digital surface models</a:t>
            </a:r>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97" y="5794834"/>
            <a:ext cx="2291854" cy="847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0132360" y="5576048"/>
            <a:ext cx="1143000" cy="1137608"/>
          </a:xfrm>
          <a:prstGeom prst="rect">
            <a:avLst/>
          </a:prstGeom>
        </p:spPr>
      </p:pic>
      <p:pic>
        <p:nvPicPr>
          <p:cNvPr id="6" name="Picture 5"/>
          <p:cNvPicPr>
            <a:picLocks noChangeAspect="1"/>
          </p:cNvPicPr>
          <p:nvPr/>
        </p:nvPicPr>
        <p:blipFill>
          <a:blip r:embed="rId4"/>
          <a:stretch>
            <a:fillRect/>
          </a:stretch>
        </p:blipFill>
        <p:spPr>
          <a:xfrm>
            <a:off x="3619189" y="5897032"/>
            <a:ext cx="4879352" cy="798110"/>
          </a:xfrm>
          <a:prstGeom prst="rect">
            <a:avLst/>
          </a:prstGeom>
        </p:spPr>
      </p:pic>
    </p:spTree>
    <p:extLst>
      <p:ext uri="{BB962C8B-B14F-4D97-AF65-F5344CB8AC3E}">
        <p14:creationId xmlns:p14="http://schemas.microsoft.com/office/powerpoint/2010/main" val="1566769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450850"/>
            <a:ext cx="10515600" cy="1325563"/>
          </a:xfrm>
        </p:spPr>
        <p:txBody>
          <a:bodyPr>
            <a:normAutofit/>
          </a:bodyPr>
          <a:lstStyle/>
          <a:p>
            <a:pPr algn="ctr"/>
            <a:r>
              <a:rPr lang="en-US" sz="3600" b="1" dirty="0"/>
              <a:t>Challenges of Drone Imaging </a:t>
            </a:r>
          </a:p>
        </p:txBody>
      </p:sp>
      <p:sp>
        <p:nvSpPr>
          <p:cNvPr id="3" name="Content Placeholder 2"/>
          <p:cNvSpPr>
            <a:spLocks noGrp="1"/>
          </p:cNvSpPr>
          <p:nvPr>
            <p:ph idx="1"/>
          </p:nvPr>
        </p:nvSpPr>
        <p:spPr>
          <a:xfrm>
            <a:off x="1880350" y="1883615"/>
            <a:ext cx="9749678" cy="3822140"/>
          </a:xfrm>
        </p:spPr>
        <p:txBody>
          <a:bodyPr/>
          <a:lstStyle/>
          <a:p>
            <a:pPr>
              <a:spcAft>
                <a:spcPts val="600"/>
              </a:spcAft>
            </a:pPr>
            <a:r>
              <a:rPr lang="en-US" dirty="0"/>
              <a:t>Unstable platforms and sensors in some weather conditions (wind, precipitation, extreme cold and heat)</a:t>
            </a:r>
          </a:p>
          <a:p>
            <a:pPr>
              <a:spcAft>
                <a:spcPts val="600"/>
              </a:spcAft>
            </a:pPr>
            <a:r>
              <a:rPr lang="en-US" dirty="0"/>
              <a:t>Limited duration (short battery life)</a:t>
            </a:r>
          </a:p>
          <a:p>
            <a:pPr>
              <a:spcAft>
                <a:spcPts val="600"/>
              </a:spcAft>
            </a:pPr>
            <a:r>
              <a:rPr lang="en-US" dirty="0"/>
              <a:t>Altitude and line-of-sight operation limitation</a:t>
            </a:r>
          </a:p>
          <a:p>
            <a:pPr>
              <a:spcAft>
                <a:spcPts val="600"/>
              </a:spcAft>
            </a:pPr>
            <a:r>
              <a:rPr lang="en-US" dirty="0"/>
              <a:t>Limited areal coverage</a:t>
            </a:r>
          </a:p>
          <a:p>
            <a:pPr>
              <a:spcAft>
                <a:spcPts val="600"/>
              </a:spcAft>
            </a:pPr>
            <a:r>
              <a:rPr lang="en-US" dirty="0"/>
              <a:t>Safety and liability</a:t>
            </a:r>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97" y="5794834"/>
            <a:ext cx="2291854" cy="847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0132360" y="5576048"/>
            <a:ext cx="1143000" cy="1137608"/>
          </a:xfrm>
          <a:prstGeom prst="rect">
            <a:avLst/>
          </a:prstGeom>
        </p:spPr>
      </p:pic>
      <p:pic>
        <p:nvPicPr>
          <p:cNvPr id="6" name="Picture 5"/>
          <p:cNvPicPr>
            <a:picLocks noChangeAspect="1"/>
          </p:cNvPicPr>
          <p:nvPr/>
        </p:nvPicPr>
        <p:blipFill>
          <a:blip r:embed="rId4"/>
          <a:stretch>
            <a:fillRect/>
          </a:stretch>
        </p:blipFill>
        <p:spPr>
          <a:xfrm>
            <a:off x="3619189" y="5897032"/>
            <a:ext cx="4879352" cy="798110"/>
          </a:xfrm>
          <a:prstGeom prst="rect">
            <a:avLst/>
          </a:prstGeom>
        </p:spPr>
      </p:pic>
    </p:spTree>
    <p:extLst>
      <p:ext uri="{BB962C8B-B14F-4D97-AF65-F5344CB8AC3E}">
        <p14:creationId xmlns:p14="http://schemas.microsoft.com/office/powerpoint/2010/main" val="1450517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847" y="-100016"/>
            <a:ext cx="10515600" cy="1325563"/>
          </a:xfrm>
        </p:spPr>
        <p:txBody>
          <a:bodyPr>
            <a:normAutofit/>
          </a:bodyPr>
          <a:lstStyle/>
          <a:p>
            <a:pPr algn="ctr"/>
            <a:r>
              <a:rPr lang="en-US" sz="3600" b="1" dirty="0"/>
              <a:t>General Products/Applications of Drone Imaging </a:t>
            </a:r>
          </a:p>
        </p:txBody>
      </p:sp>
      <p:sp>
        <p:nvSpPr>
          <p:cNvPr id="3" name="Content Placeholder 2"/>
          <p:cNvSpPr>
            <a:spLocks noGrp="1"/>
          </p:cNvSpPr>
          <p:nvPr>
            <p:ph idx="1"/>
          </p:nvPr>
        </p:nvSpPr>
        <p:spPr>
          <a:xfrm>
            <a:off x="1590114" y="1003109"/>
            <a:ext cx="9870142" cy="4906870"/>
          </a:xfrm>
        </p:spPr>
        <p:txBody>
          <a:bodyPr>
            <a:normAutofit/>
          </a:bodyPr>
          <a:lstStyle/>
          <a:p>
            <a:pPr>
              <a:spcAft>
                <a:spcPts val="600"/>
              </a:spcAft>
            </a:pPr>
            <a:r>
              <a:rPr lang="en-US" dirty="0"/>
              <a:t>Ultra-high spatial resolution imagery and </a:t>
            </a:r>
            <a:r>
              <a:rPr lang="en-US" dirty="0" err="1"/>
              <a:t>orthoimage</a:t>
            </a:r>
            <a:r>
              <a:rPr lang="en-US" dirty="0"/>
              <a:t> mosaics</a:t>
            </a:r>
          </a:p>
          <a:p>
            <a:pPr>
              <a:spcAft>
                <a:spcPts val="600"/>
              </a:spcAft>
            </a:pPr>
            <a:r>
              <a:rPr lang="en-US" dirty="0"/>
              <a:t>3-D topography, vegetation canopy, structure heights </a:t>
            </a:r>
          </a:p>
          <a:p>
            <a:pPr>
              <a:spcAft>
                <a:spcPts val="600"/>
              </a:spcAft>
            </a:pPr>
            <a:r>
              <a:rPr lang="en-US" dirty="0"/>
              <a:t>3-D changes over time: erosion/sedimentation, volume changes, plant growth/decline, construction/destruction, etc.</a:t>
            </a:r>
          </a:p>
          <a:p>
            <a:pPr>
              <a:spcAft>
                <a:spcPts val="600"/>
              </a:spcAft>
            </a:pPr>
            <a:r>
              <a:rPr lang="en-US" dirty="0"/>
              <a:t>Vegetation/crop types and condition</a:t>
            </a:r>
          </a:p>
          <a:p>
            <a:pPr>
              <a:spcAft>
                <a:spcPts val="600"/>
              </a:spcAft>
            </a:pPr>
            <a:r>
              <a:rPr lang="en-US" dirty="0"/>
              <a:t>Detection and tracking of people, animals, vehicles</a:t>
            </a:r>
          </a:p>
          <a:p>
            <a:pPr>
              <a:spcAft>
                <a:spcPts val="600"/>
              </a:spcAft>
            </a:pPr>
            <a:r>
              <a:rPr lang="en-US" dirty="0"/>
              <a:t>Inspection of built/infrastructure features (wear and damage)</a:t>
            </a:r>
          </a:p>
          <a:p>
            <a:pPr>
              <a:spcAft>
                <a:spcPts val="600"/>
              </a:spcAft>
            </a:pPr>
            <a:r>
              <a:rPr lang="en-US" dirty="0"/>
              <a:t>Calibration and validation for piloted airborne and satellite image-derived products</a:t>
            </a:r>
          </a:p>
          <a:p>
            <a:pPr>
              <a:spcAft>
                <a:spcPts val="600"/>
              </a:spcAft>
            </a:pPr>
            <a:endParaRPr lang="en-US" dirty="0"/>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97" y="5794834"/>
            <a:ext cx="2291854" cy="847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0132360" y="5576048"/>
            <a:ext cx="1143000" cy="1137608"/>
          </a:xfrm>
          <a:prstGeom prst="rect">
            <a:avLst/>
          </a:prstGeom>
        </p:spPr>
      </p:pic>
      <p:pic>
        <p:nvPicPr>
          <p:cNvPr id="6" name="Picture 5"/>
          <p:cNvPicPr>
            <a:picLocks noChangeAspect="1"/>
          </p:cNvPicPr>
          <p:nvPr/>
        </p:nvPicPr>
        <p:blipFill>
          <a:blip r:embed="rId4"/>
          <a:stretch>
            <a:fillRect/>
          </a:stretch>
        </p:blipFill>
        <p:spPr>
          <a:xfrm>
            <a:off x="3619189" y="5897032"/>
            <a:ext cx="4879352" cy="798110"/>
          </a:xfrm>
          <a:prstGeom prst="rect">
            <a:avLst/>
          </a:prstGeom>
        </p:spPr>
      </p:pic>
    </p:spTree>
    <p:extLst>
      <p:ext uri="{BB962C8B-B14F-4D97-AF65-F5344CB8AC3E}">
        <p14:creationId xmlns:p14="http://schemas.microsoft.com/office/powerpoint/2010/main" val="137102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35E04-64D3-405E-9B88-9261F7A63ED5}"/>
              </a:ext>
            </a:extLst>
          </p:cNvPr>
          <p:cNvSpPr>
            <a:spLocks noGrp="1"/>
          </p:cNvSpPr>
          <p:nvPr>
            <p:ph type="title"/>
          </p:nvPr>
        </p:nvSpPr>
        <p:spPr>
          <a:xfrm>
            <a:off x="2799243" y="0"/>
            <a:ext cx="8108902" cy="853602"/>
          </a:xfrm>
        </p:spPr>
        <p:txBody>
          <a:bodyPr>
            <a:normAutofit fontScale="90000"/>
          </a:bodyPr>
          <a:lstStyle/>
          <a:p>
            <a:r>
              <a:rPr lang="en-US" sz="3600" b="1" dirty="0">
                <a:cs typeface="Times New Roman" panose="02020603050405020304" pitchFamily="18" charset="0"/>
              </a:rPr>
              <a:t>Natural Vegetation Monitoring (Eric and cacti)</a:t>
            </a:r>
          </a:p>
        </p:txBody>
      </p:sp>
      <p:sp>
        <p:nvSpPr>
          <p:cNvPr id="9" name="TextBox 8">
            <a:extLst>
              <a:ext uri="{FF2B5EF4-FFF2-40B4-BE49-F238E27FC236}">
                <a16:creationId xmlns:a16="http://schemas.microsoft.com/office/drawing/2014/main" id="{686A357F-0703-43FE-90D0-E81FFC9A05E4}"/>
              </a:ext>
            </a:extLst>
          </p:cNvPr>
          <p:cNvSpPr txBox="1"/>
          <p:nvPr/>
        </p:nvSpPr>
        <p:spPr>
          <a:xfrm>
            <a:off x="-8880" y="5044899"/>
            <a:ext cx="4230008" cy="1815882"/>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Dash, J. P., Watt, M. S., </a:t>
            </a:r>
            <a:r>
              <a:rPr lang="en-US" sz="1600" dirty="0" err="1">
                <a:latin typeface="Tahoma" panose="020B0604030504040204" pitchFamily="34" charset="0"/>
                <a:ea typeface="Tahoma" panose="020B0604030504040204" pitchFamily="34" charset="0"/>
                <a:cs typeface="Tahoma" panose="020B0604030504040204" pitchFamily="34" charset="0"/>
              </a:rPr>
              <a:t>Pearse</a:t>
            </a:r>
            <a:r>
              <a:rPr lang="en-US" sz="1600" dirty="0">
                <a:latin typeface="Tahoma" panose="020B0604030504040204" pitchFamily="34" charset="0"/>
                <a:ea typeface="Tahoma" panose="020B0604030504040204" pitchFamily="34" charset="0"/>
                <a:cs typeface="Tahoma" panose="020B0604030504040204" pitchFamily="34" charset="0"/>
              </a:rPr>
              <a:t>, G. D., </a:t>
            </a:r>
            <a:r>
              <a:rPr lang="en-US" sz="1600" dirty="0" err="1">
                <a:latin typeface="Tahoma" panose="020B0604030504040204" pitchFamily="34" charset="0"/>
                <a:ea typeface="Tahoma" panose="020B0604030504040204" pitchFamily="34" charset="0"/>
                <a:cs typeface="Tahoma" panose="020B0604030504040204" pitchFamily="34" charset="0"/>
              </a:rPr>
              <a:t>Heaphy</a:t>
            </a:r>
            <a:r>
              <a:rPr lang="en-US" sz="1600" dirty="0">
                <a:latin typeface="Tahoma" panose="020B0604030504040204" pitchFamily="34" charset="0"/>
                <a:ea typeface="Tahoma" panose="020B0604030504040204" pitchFamily="34" charset="0"/>
                <a:cs typeface="Tahoma" panose="020B0604030504040204" pitchFamily="34" charset="0"/>
              </a:rPr>
              <a:t>, M., &amp; </a:t>
            </a:r>
            <a:r>
              <a:rPr lang="en-US" sz="1600" dirty="0" err="1">
                <a:latin typeface="Tahoma" panose="020B0604030504040204" pitchFamily="34" charset="0"/>
                <a:ea typeface="Tahoma" panose="020B0604030504040204" pitchFamily="34" charset="0"/>
                <a:cs typeface="Tahoma" panose="020B0604030504040204" pitchFamily="34" charset="0"/>
              </a:rPr>
              <a:t>Dungey</a:t>
            </a:r>
            <a:r>
              <a:rPr lang="en-US" sz="1600" dirty="0">
                <a:latin typeface="Tahoma" panose="020B0604030504040204" pitchFamily="34" charset="0"/>
                <a:ea typeface="Tahoma" panose="020B0604030504040204" pitchFamily="34" charset="0"/>
                <a:cs typeface="Tahoma" panose="020B0604030504040204" pitchFamily="34" charset="0"/>
              </a:rPr>
              <a:t>, H. S. (2017). Assessing very high resolution UAV imagery for monitoring forest health during a simulated disease outbreak. </a:t>
            </a:r>
            <a:r>
              <a:rPr lang="en-US" sz="1600" i="1" dirty="0">
                <a:latin typeface="Tahoma" panose="020B0604030504040204" pitchFamily="34" charset="0"/>
                <a:ea typeface="Tahoma" panose="020B0604030504040204" pitchFamily="34" charset="0"/>
                <a:cs typeface="Tahoma" panose="020B0604030504040204" pitchFamily="34" charset="0"/>
              </a:rPr>
              <a:t>ISPRS Journal of Photogrammetry and Remote Sensing</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i="1" dirty="0">
                <a:latin typeface="Tahoma" panose="020B0604030504040204" pitchFamily="34" charset="0"/>
                <a:ea typeface="Tahoma" panose="020B0604030504040204" pitchFamily="34" charset="0"/>
                <a:cs typeface="Tahoma" panose="020B0604030504040204" pitchFamily="34" charset="0"/>
              </a:rPr>
              <a:t>131</a:t>
            </a:r>
            <a:r>
              <a:rPr lang="en-US" sz="1600" dirty="0">
                <a:latin typeface="Tahoma" panose="020B0604030504040204" pitchFamily="34" charset="0"/>
                <a:ea typeface="Tahoma" panose="020B0604030504040204" pitchFamily="34" charset="0"/>
                <a:cs typeface="Tahoma" panose="020B0604030504040204" pitchFamily="34" charset="0"/>
              </a:rPr>
              <a:t>, 1-14.</a:t>
            </a:r>
          </a:p>
        </p:txBody>
      </p:sp>
      <p:pic>
        <p:nvPicPr>
          <p:cNvPr id="4" name="Picture 3">
            <a:extLst>
              <a:ext uri="{FF2B5EF4-FFF2-40B4-BE49-F238E27FC236}">
                <a16:creationId xmlns:a16="http://schemas.microsoft.com/office/drawing/2014/main" id="{C24B92D9-2103-472E-A17A-9B72D493C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6" y="1446922"/>
            <a:ext cx="4528045" cy="3295199"/>
          </a:xfrm>
          <a:prstGeom prst="rect">
            <a:avLst/>
          </a:prstGeom>
        </p:spPr>
      </p:pic>
      <p:pic>
        <p:nvPicPr>
          <p:cNvPr id="5" name="Picture 4">
            <a:extLst>
              <a:ext uri="{FF2B5EF4-FFF2-40B4-BE49-F238E27FC236}">
                <a16:creationId xmlns:a16="http://schemas.microsoft.com/office/drawing/2014/main" id="{C5C3383B-A1F4-AE4C-9900-4118C8BD2A2E}"/>
              </a:ext>
            </a:extLst>
          </p:cNvPr>
          <p:cNvPicPr>
            <a:picLocks noChangeAspect="1"/>
          </p:cNvPicPr>
          <p:nvPr/>
        </p:nvPicPr>
        <p:blipFill rotWithShape="1">
          <a:blip r:embed="rId4"/>
          <a:srcRect t="1003" b="23"/>
          <a:stretch/>
        </p:blipFill>
        <p:spPr>
          <a:xfrm>
            <a:off x="4486275" y="2637553"/>
            <a:ext cx="3136225" cy="5077698"/>
          </a:xfrm>
          <a:prstGeom prst="rect">
            <a:avLst/>
          </a:prstGeom>
        </p:spPr>
      </p:pic>
      <p:sp>
        <p:nvSpPr>
          <p:cNvPr id="3" name="Rectangle 2">
            <a:extLst>
              <a:ext uri="{FF2B5EF4-FFF2-40B4-BE49-F238E27FC236}">
                <a16:creationId xmlns:a16="http://schemas.microsoft.com/office/drawing/2014/main" id="{EC9962CE-3385-F94C-8E0F-B94C0ABAE574}"/>
              </a:ext>
            </a:extLst>
          </p:cNvPr>
          <p:cNvSpPr/>
          <p:nvPr/>
        </p:nvSpPr>
        <p:spPr>
          <a:xfrm>
            <a:off x="4412875" y="777922"/>
            <a:ext cx="3393561" cy="2062103"/>
          </a:xfrm>
          <a:prstGeom prst="rect">
            <a:avLst/>
          </a:prstGeom>
        </p:spPr>
        <p:txBody>
          <a:bodyPr wrap="square">
            <a:spAutoFit/>
          </a:bodyPr>
          <a:lstStyle/>
          <a:p>
            <a:r>
              <a:rPr lang="en-US" sz="1600" dirty="0" err="1">
                <a:latin typeface="Tahoma" panose="020B0604030504040204" pitchFamily="34" charset="0"/>
                <a:ea typeface="Tahoma" panose="020B0604030504040204" pitchFamily="34" charset="0"/>
                <a:cs typeface="Tahoma" panose="020B0604030504040204" pitchFamily="34" charset="0"/>
              </a:rPr>
              <a:t>Minařík</a:t>
            </a:r>
            <a:r>
              <a:rPr lang="en-US" sz="1600" dirty="0">
                <a:latin typeface="Tahoma" panose="020B0604030504040204" pitchFamily="34" charset="0"/>
                <a:ea typeface="Tahoma" panose="020B0604030504040204" pitchFamily="34" charset="0"/>
                <a:cs typeface="Tahoma" panose="020B0604030504040204" pitchFamily="34" charset="0"/>
              </a:rPr>
              <a:t>, R., &amp; </a:t>
            </a:r>
            <a:r>
              <a:rPr lang="en-US" sz="1600" dirty="0" err="1">
                <a:latin typeface="Tahoma" panose="020B0604030504040204" pitchFamily="34" charset="0"/>
                <a:ea typeface="Tahoma" panose="020B0604030504040204" pitchFamily="34" charset="0"/>
                <a:cs typeface="Tahoma" panose="020B0604030504040204" pitchFamily="34" charset="0"/>
              </a:rPr>
              <a:t>Langhammer</a:t>
            </a:r>
            <a:r>
              <a:rPr lang="en-US" sz="1600" dirty="0">
                <a:latin typeface="Tahoma" panose="020B0604030504040204" pitchFamily="34" charset="0"/>
                <a:ea typeface="Tahoma" panose="020B0604030504040204" pitchFamily="34" charset="0"/>
                <a:cs typeface="Tahoma" panose="020B0604030504040204" pitchFamily="34" charset="0"/>
              </a:rPr>
              <a:t>, J. (2016). Use of multispectral UAV photogrammetry for detection and tracking of forest disturbance dynamics. International Archives of the Photogrammetry, Remote Sensing &amp; Spatial Information Sciences, 41.</a:t>
            </a:r>
          </a:p>
        </p:txBody>
      </p:sp>
      <p:pic>
        <p:nvPicPr>
          <p:cNvPr id="7" name="Picture 6">
            <a:extLst>
              <a:ext uri="{FF2B5EF4-FFF2-40B4-BE49-F238E27FC236}">
                <a16:creationId xmlns:a16="http://schemas.microsoft.com/office/drawing/2014/main" id="{9B4D6D02-A495-B545-A8CB-CDBFCCB50524}"/>
              </a:ext>
            </a:extLst>
          </p:cNvPr>
          <p:cNvPicPr>
            <a:picLocks noChangeAspect="1"/>
          </p:cNvPicPr>
          <p:nvPr/>
        </p:nvPicPr>
        <p:blipFill rotWithShape="1">
          <a:blip r:embed="rId5">
            <a:extLst>
              <a:ext uri="{28A0092B-C50C-407E-A947-70E740481C1C}">
                <a14:useLocalDpi xmlns:a14="http://schemas.microsoft.com/office/drawing/2010/main" val="0"/>
              </a:ext>
            </a:extLst>
          </a:blip>
          <a:srcRect t="1397"/>
          <a:stretch/>
        </p:blipFill>
        <p:spPr>
          <a:xfrm>
            <a:off x="7828387" y="1099281"/>
            <a:ext cx="4218325" cy="3615593"/>
          </a:xfrm>
          <a:prstGeom prst="rect">
            <a:avLst/>
          </a:prstGeom>
        </p:spPr>
      </p:pic>
      <p:sp>
        <p:nvSpPr>
          <p:cNvPr id="6" name="Rectangle 5">
            <a:extLst>
              <a:ext uri="{FF2B5EF4-FFF2-40B4-BE49-F238E27FC236}">
                <a16:creationId xmlns:a16="http://schemas.microsoft.com/office/drawing/2014/main" id="{6A5B39E6-0DA9-6745-AAD9-728101E8F0A3}"/>
              </a:ext>
            </a:extLst>
          </p:cNvPr>
          <p:cNvSpPr/>
          <p:nvPr/>
        </p:nvSpPr>
        <p:spPr>
          <a:xfrm>
            <a:off x="7927517" y="5087097"/>
            <a:ext cx="4007308" cy="1569660"/>
          </a:xfrm>
          <a:prstGeom prst="rect">
            <a:avLst/>
          </a:prstGeom>
        </p:spPr>
        <p:txBody>
          <a:bodyPr wrap="square">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Mohan, M., Silva, C. A., </a:t>
            </a:r>
            <a:r>
              <a:rPr lang="en-US" sz="1600" dirty="0" err="1">
                <a:latin typeface="Tahoma" panose="020B0604030504040204" pitchFamily="34" charset="0"/>
                <a:ea typeface="Tahoma" panose="020B0604030504040204" pitchFamily="34" charset="0"/>
                <a:cs typeface="Tahoma" panose="020B0604030504040204" pitchFamily="34" charset="0"/>
              </a:rPr>
              <a:t>Klauberg</a:t>
            </a:r>
            <a:r>
              <a:rPr lang="en-US" sz="1600" dirty="0">
                <a:latin typeface="Tahoma" panose="020B0604030504040204" pitchFamily="34" charset="0"/>
                <a:ea typeface="Tahoma" panose="020B0604030504040204" pitchFamily="34" charset="0"/>
                <a:cs typeface="Tahoma" panose="020B0604030504040204" pitchFamily="34" charset="0"/>
              </a:rPr>
              <a:t>, C., </a:t>
            </a:r>
            <a:r>
              <a:rPr lang="en-US" sz="1600" dirty="0" err="1">
                <a:latin typeface="Tahoma" panose="020B0604030504040204" pitchFamily="34" charset="0"/>
                <a:ea typeface="Tahoma" panose="020B0604030504040204" pitchFamily="34" charset="0"/>
                <a:cs typeface="Tahoma" panose="020B0604030504040204" pitchFamily="34" charset="0"/>
              </a:rPr>
              <a:t>Jat</a:t>
            </a:r>
            <a:r>
              <a:rPr lang="en-US" sz="1600" dirty="0">
                <a:latin typeface="Tahoma" panose="020B0604030504040204" pitchFamily="34" charset="0"/>
                <a:ea typeface="Tahoma" panose="020B0604030504040204" pitchFamily="34" charset="0"/>
                <a:cs typeface="Tahoma" panose="020B0604030504040204" pitchFamily="34" charset="0"/>
              </a:rPr>
              <a:t>, P., Catts, G., </a:t>
            </a:r>
            <a:r>
              <a:rPr lang="en-US" sz="1600" dirty="0" err="1">
                <a:latin typeface="Tahoma" panose="020B0604030504040204" pitchFamily="34" charset="0"/>
                <a:ea typeface="Tahoma" panose="020B0604030504040204" pitchFamily="34" charset="0"/>
                <a:cs typeface="Tahoma" panose="020B0604030504040204" pitchFamily="34" charset="0"/>
              </a:rPr>
              <a:t>Cardil</a:t>
            </a:r>
            <a:r>
              <a:rPr lang="en-US" sz="1600" dirty="0">
                <a:latin typeface="Tahoma" panose="020B0604030504040204" pitchFamily="34" charset="0"/>
                <a:ea typeface="Tahoma" panose="020B0604030504040204" pitchFamily="34" charset="0"/>
                <a:cs typeface="Tahoma" panose="020B0604030504040204" pitchFamily="34" charset="0"/>
              </a:rPr>
              <a:t>, A., ... &amp; </a:t>
            </a:r>
            <a:r>
              <a:rPr lang="en-US" sz="1600" dirty="0" err="1">
                <a:latin typeface="Tahoma" panose="020B0604030504040204" pitchFamily="34" charset="0"/>
                <a:ea typeface="Tahoma" panose="020B0604030504040204" pitchFamily="34" charset="0"/>
                <a:cs typeface="Tahoma" panose="020B0604030504040204" pitchFamily="34" charset="0"/>
              </a:rPr>
              <a:t>Dia</a:t>
            </a:r>
            <a:r>
              <a:rPr lang="en-US" sz="1600" dirty="0">
                <a:latin typeface="Tahoma" panose="020B0604030504040204" pitchFamily="34" charset="0"/>
                <a:ea typeface="Tahoma" panose="020B0604030504040204" pitchFamily="34" charset="0"/>
                <a:cs typeface="Tahoma" panose="020B0604030504040204" pitchFamily="34" charset="0"/>
              </a:rPr>
              <a:t>, M. (2017). Individual Tree Detection from Unmanned Aerial Vehicle (UAV) Derived Canopy Height Model in an Open Canopy Mixed Conifer Forest. </a:t>
            </a:r>
            <a:r>
              <a:rPr lang="en-US" sz="1600" i="1" dirty="0">
                <a:latin typeface="Tahoma" panose="020B0604030504040204" pitchFamily="34" charset="0"/>
                <a:ea typeface="Tahoma" panose="020B0604030504040204" pitchFamily="34" charset="0"/>
                <a:cs typeface="Tahoma" panose="020B0604030504040204" pitchFamily="34" charset="0"/>
              </a:rPr>
              <a:t>Forests</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i="1" dirty="0">
                <a:latin typeface="Tahoma" panose="020B0604030504040204" pitchFamily="34" charset="0"/>
                <a:ea typeface="Tahoma" panose="020B0604030504040204" pitchFamily="34" charset="0"/>
                <a:cs typeface="Tahoma" panose="020B0604030504040204" pitchFamily="34" charset="0"/>
              </a:rPr>
              <a:t>8</a:t>
            </a:r>
            <a:r>
              <a:rPr lang="en-US" sz="1600" dirty="0">
                <a:latin typeface="Tahoma" panose="020B0604030504040204" pitchFamily="34" charset="0"/>
                <a:ea typeface="Tahoma" panose="020B0604030504040204" pitchFamily="34" charset="0"/>
                <a:cs typeface="Tahoma" panose="020B0604030504040204" pitchFamily="34" charset="0"/>
              </a:rPr>
              <a:t>(9), 340.</a:t>
            </a:r>
          </a:p>
        </p:txBody>
      </p:sp>
    </p:spTree>
    <p:extLst>
      <p:ext uri="{BB962C8B-B14F-4D97-AF65-F5344CB8AC3E}">
        <p14:creationId xmlns:p14="http://schemas.microsoft.com/office/powerpoint/2010/main" val="858379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5494" y="239620"/>
            <a:ext cx="4468906" cy="737534"/>
          </a:xfrm>
        </p:spPr>
        <p:txBody>
          <a:bodyPr>
            <a:noAutofit/>
          </a:bodyPr>
          <a:lstStyle/>
          <a:p>
            <a:r>
              <a:rPr lang="en-US" sz="3600" b="1" dirty="0">
                <a:solidFill>
                  <a:prstClr val="black"/>
                </a:solidFill>
                <a:ea typeface="Tahoma" panose="020B0604030504040204" pitchFamily="34" charset="0"/>
                <a:cs typeface="Tahoma" panose="020B0604030504040204" pitchFamily="34" charset="0"/>
              </a:rPr>
              <a:t>Precision Agriculture</a:t>
            </a:r>
            <a:endParaRPr lang="en-US" sz="36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43" y="1102660"/>
            <a:ext cx="5510001" cy="4240305"/>
          </a:xfrm>
          <a:prstGeom prst="rect">
            <a:avLst/>
          </a:prstGeom>
        </p:spPr>
      </p:pic>
      <p:sp>
        <p:nvSpPr>
          <p:cNvPr id="4" name="Rectangle 3"/>
          <p:cNvSpPr/>
          <p:nvPr/>
        </p:nvSpPr>
        <p:spPr>
          <a:xfrm>
            <a:off x="157697" y="5437094"/>
            <a:ext cx="5687292" cy="1200329"/>
          </a:xfrm>
          <a:prstGeom prst="rect">
            <a:avLst/>
          </a:prstGeom>
        </p:spPr>
        <p:txBody>
          <a:bodyPr wrap="square">
            <a:spAutoFit/>
          </a:bodyPr>
          <a:lstStyle/>
          <a:p>
            <a:r>
              <a:rPr lang="en-US" dirty="0" err="1"/>
              <a:t>Gago</a:t>
            </a:r>
            <a:r>
              <a:rPr lang="en-US" dirty="0"/>
              <a:t>, J., </a:t>
            </a:r>
            <a:r>
              <a:rPr lang="en-US" dirty="0" err="1"/>
              <a:t>Douthe</a:t>
            </a:r>
            <a:r>
              <a:rPr lang="en-US" dirty="0"/>
              <a:t>, C., </a:t>
            </a:r>
            <a:r>
              <a:rPr lang="en-US" dirty="0" err="1"/>
              <a:t>Coopman</a:t>
            </a:r>
            <a:r>
              <a:rPr lang="en-US" dirty="0"/>
              <a:t>, R., </a:t>
            </a:r>
            <a:r>
              <a:rPr lang="en-US" dirty="0" err="1"/>
              <a:t>Gallego</a:t>
            </a:r>
            <a:r>
              <a:rPr lang="en-US" dirty="0"/>
              <a:t>, P., </a:t>
            </a:r>
            <a:r>
              <a:rPr lang="en-US" dirty="0" err="1"/>
              <a:t>Ribas</a:t>
            </a:r>
            <a:r>
              <a:rPr lang="en-US" dirty="0"/>
              <a:t>-Carbo, M., </a:t>
            </a:r>
            <a:r>
              <a:rPr lang="en-US" dirty="0" err="1"/>
              <a:t>Flexas</a:t>
            </a:r>
            <a:r>
              <a:rPr lang="en-US" dirty="0"/>
              <a:t>, J., ... &amp; Medrano, H. (2015). UAVs challenge to assess water stress for sustainable agriculture. Agricultural Water Management, 153, 9-19.</a:t>
            </a:r>
          </a:p>
        </p:txBody>
      </p:sp>
      <p:sp>
        <p:nvSpPr>
          <p:cNvPr id="8" name="Rectangle 7"/>
          <p:cNvSpPr/>
          <p:nvPr/>
        </p:nvSpPr>
        <p:spPr>
          <a:xfrm>
            <a:off x="7763435" y="5388420"/>
            <a:ext cx="1743817" cy="369332"/>
          </a:xfrm>
          <a:prstGeom prst="rect">
            <a:avLst/>
          </a:prstGeom>
        </p:spPr>
        <p:txBody>
          <a:bodyPr wrap="square">
            <a:spAutoFit/>
          </a:bodyPr>
          <a:lstStyle/>
          <a:p>
            <a:r>
              <a:rPr lang="en-US" dirty="0"/>
              <a:t>Nexdrone.com</a:t>
            </a:r>
          </a:p>
        </p:txBody>
      </p:sp>
      <p:pic>
        <p:nvPicPr>
          <p:cNvPr id="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2659" y="1256180"/>
            <a:ext cx="5268912"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949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092200"/>
            <a:ext cx="4700588"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2"/>
          <p:cNvSpPr txBox="1">
            <a:spLocks noChangeArrowheads="1"/>
          </p:cNvSpPr>
          <p:nvPr/>
        </p:nvSpPr>
        <p:spPr bwMode="auto">
          <a:xfrm>
            <a:off x="1657352" y="280987"/>
            <a:ext cx="99726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3600" b="1" dirty="0">
                <a:latin typeface="+mj-lt"/>
              </a:rPr>
              <a:t>Crop Yield Based on </a:t>
            </a:r>
            <a:r>
              <a:rPr lang="en-US" altLang="en-US" sz="3600" b="1">
                <a:latin typeface="+mj-lt"/>
              </a:rPr>
              <a:t>Drone Color Infrared Imagery</a:t>
            </a:r>
            <a:endParaRPr lang="en-US" altLang="en-US" sz="3600" b="1" dirty="0">
              <a:latin typeface="+mj-lt"/>
            </a:endParaRPr>
          </a:p>
        </p:txBody>
      </p:sp>
    </p:spTree>
    <p:extLst>
      <p:ext uri="{BB962C8B-B14F-4D97-AF65-F5344CB8AC3E}">
        <p14:creationId xmlns:p14="http://schemas.microsoft.com/office/powerpoint/2010/main" val="1697083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Documents and Settings\mehutt\My Documents\IMG_851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174765" y="3913796"/>
            <a:ext cx="2376710" cy="1426682"/>
          </a:xfrm>
          <a:prstGeom prst="ellipse">
            <a:avLst/>
          </a:prstGeom>
          <a:ln>
            <a:noFill/>
          </a:ln>
          <a:effectLst>
            <a:softEdge rad="112500"/>
          </a:effectLst>
        </p:spPr>
      </p:pic>
      <p:sp>
        <p:nvSpPr>
          <p:cNvPr id="9" name="Title 1"/>
          <p:cNvSpPr>
            <a:spLocks noGrp="1"/>
          </p:cNvSpPr>
          <p:nvPr>
            <p:ph type="title"/>
          </p:nvPr>
        </p:nvSpPr>
        <p:spPr>
          <a:xfrm>
            <a:off x="2668415" y="265683"/>
            <a:ext cx="8803342" cy="827771"/>
          </a:xfrm>
        </p:spPr>
        <p:txBody>
          <a:bodyPr>
            <a:normAutofit fontScale="90000"/>
          </a:bodyPr>
          <a:lstStyle/>
          <a:p>
            <a:pPr>
              <a:defRPr/>
            </a:pPr>
            <a:r>
              <a:rPr lang="en-US" sz="4000" dirty="0">
                <a:effectLst>
                  <a:outerShdw blurRad="38100" dist="38100" dir="2700000" algn="tl">
                    <a:srgbClr val="000000">
                      <a:alpha val="43137"/>
                    </a:srgbClr>
                  </a:outerShdw>
                </a:effectLst>
              </a:rPr>
              <a:t>Animal Tracking and Population Estimates</a:t>
            </a:r>
            <a:br>
              <a:rPr lang="en-US" sz="4000" b="1" dirty="0">
                <a:solidFill>
                  <a:srgbClr val="FFFFFF"/>
                </a:solidFill>
                <a:effectLst>
                  <a:outerShdw blurRad="38100" dist="38100" dir="2700000" algn="tl">
                    <a:srgbClr val="000000">
                      <a:alpha val="43137"/>
                    </a:srgbClr>
                  </a:outerShdw>
                </a:effectLst>
              </a:rPr>
            </a:br>
            <a:endParaRPr lang="en-US" sz="4000" b="1" dirty="0">
              <a:solidFill>
                <a:srgbClr val="FFFFFF"/>
              </a:solidFill>
              <a:effectLst>
                <a:outerShdw blurRad="38100" dist="38100" dir="2700000" algn="tl">
                  <a:srgbClr val="000000">
                    <a:alpha val="43137"/>
                  </a:srgbClr>
                </a:outerShdw>
              </a:effectLst>
            </a:endParaRPr>
          </a:p>
        </p:txBody>
      </p:sp>
      <p:pic>
        <p:nvPicPr>
          <p:cNvPr id="5123" name="Picture 3" descr="T:\library\projects\UAS\Data\03_Archived_Projects\Sandhillcranes_MVNWR_CO_3\snapshots\roost15.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4698" y="753078"/>
            <a:ext cx="3047601" cy="5070009"/>
          </a:xfrm>
          <a:prstGeom prst="rect">
            <a:avLst/>
          </a:prstGeom>
          <a:noFill/>
        </p:spPr>
      </p:pic>
      <p:sp>
        <p:nvSpPr>
          <p:cNvPr id="2" name="Rectangle 1"/>
          <p:cNvSpPr/>
          <p:nvPr/>
        </p:nvSpPr>
        <p:spPr>
          <a:xfrm>
            <a:off x="7174766" y="928960"/>
            <a:ext cx="3859946" cy="461665"/>
          </a:xfrm>
          <a:prstGeom prst="rect">
            <a:avLst/>
          </a:prstGeom>
        </p:spPr>
        <p:txBody>
          <a:bodyPr wrap="square">
            <a:spAutoFit/>
          </a:bodyPr>
          <a:lstStyle/>
          <a:p>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Developing methods to estimate Sandhill Crane abundance for natural resource management.</a:t>
            </a:r>
          </a:p>
        </p:txBody>
      </p:sp>
      <p:pic>
        <p:nvPicPr>
          <p:cNvPr id="4099"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14712" y="3878237"/>
            <a:ext cx="3112294" cy="2035481"/>
          </a:xfrm>
          <a:prstGeom prst="rect">
            <a:avLst/>
          </a:prstGeom>
          <a:noFill/>
          <a:ln>
            <a:noFill/>
          </a:ln>
          <a:effectLst>
            <a:outerShdw blurRad="63500" dist="76200" dir="2700000" algn="ctr" rotWithShape="0">
              <a:schemeClr val="tx1">
                <a:lumMod val="85000"/>
                <a:lumOff val="1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T:\library\projects\UAS\Data\03_Archived_Projects\CO_Sandhillcranes_MVNWR_3\photos\sandhill cranes.jpg">
            <a:hlinkClick r:id="rId6" action="ppaction://hlinkfile"/>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9000"/>
                    </a14:imgEffect>
                  </a14:imgLayer>
                </a14:imgProps>
              </a:ext>
              <a:ext uri="{28A0092B-C50C-407E-A947-70E740481C1C}">
                <a14:useLocalDpi xmlns:a14="http://schemas.microsoft.com/office/drawing/2010/main" val="0"/>
              </a:ext>
            </a:extLst>
          </a:blip>
          <a:srcRect/>
          <a:stretch>
            <a:fillRect/>
          </a:stretch>
        </p:blipFill>
        <p:spPr bwMode="auto">
          <a:xfrm>
            <a:off x="7174766" y="1474412"/>
            <a:ext cx="2503539" cy="1877654"/>
          </a:xfrm>
          <a:prstGeom prst="rect">
            <a:avLst/>
          </a:prstGeom>
          <a:noFill/>
          <a:effectLst>
            <a:reflection blurRad="6350" stA="52000" endA="300" endPos="18000" dir="5400000" sy="-100000" algn="bl" rotWithShape="0"/>
            <a:softEdge rad="0"/>
          </a:effectLst>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11000"/>
                    </a14:imgEffect>
                  </a14:imgLayer>
                </a14:imgProps>
              </a:ext>
              <a:ext uri="{28A0092B-C50C-407E-A947-70E740481C1C}">
                <a14:useLocalDpi xmlns:a14="http://schemas.microsoft.com/office/drawing/2010/main" val="0"/>
              </a:ext>
            </a:extLst>
          </a:blip>
          <a:srcRect/>
          <a:stretch>
            <a:fillRect/>
          </a:stretch>
        </p:blipFill>
        <p:spPr bwMode="auto">
          <a:xfrm>
            <a:off x="4049105" y="866137"/>
            <a:ext cx="2743814" cy="2091538"/>
          </a:xfrm>
          <a:prstGeom prst="rect">
            <a:avLst/>
          </a:prstGeom>
          <a:noFill/>
          <a:ln>
            <a:noFill/>
          </a:ln>
          <a:effectLst>
            <a:outerShdw blurRad="50800" dist="35921" dir="2700000" algn="ctr" rotWithShape="0">
              <a:schemeClr val="tx1">
                <a:lumMod val="85000"/>
                <a:lumOff val="1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6792920" y="5359719"/>
            <a:ext cx="4622792" cy="646331"/>
          </a:xfrm>
          <a:prstGeom prst="rect">
            <a:avLst/>
          </a:prstGeom>
        </p:spPr>
        <p:txBody>
          <a:bodyPr wrap="square">
            <a:spAutoFit/>
          </a:bodyPr>
          <a:lstStyle/>
          <a:p>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Execution of this UAS mission cost $2,645, compared to similar fixed wing manned aircraft surveys that cost $4,310 up to $35,000 if contracted privately. </a:t>
            </a:r>
          </a:p>
        </p:txBody>
      </p:sp>
      <p:pic>
        <p:nvPicPr>
          <p:cNvPr id="3" name="Picture 2"/>
          <p:cNvPicPr>
            <a:picLocks noChangeAspect="1"/>
          </p:cNvPicPr>
          <p:nvPr/>
        </p:nvPicPr>
        <p:blipFill>
          <a:blip r:embed="rId11"/>
          <a:stretch>
            <a:fillRect/>
          </a:stretch>
        </p:blipFill>
        <p:spPr>
          <a:xfrm>
            <a:off x="1676399" y="6270622"/>
            <a:ext cx="9067800" cy="558800"/>
          </a:xfrm>
          <a:prstGeom prst="rect">
            <a:avLst/>
          </a:prstGeom>
        </p:spPr>
      </p:pic>
      <p:sp>
        <p:nvSpPr>
          <p:cNvPr id="4" name="Rectangle 3"/>
          <p:cNvSpPr/>
          <p:nvPr/>
        </p:nvSpPr>
        <p:spPr>
          <a:xfrm>
            <a:off x="9092731" y="3801547"/>
            <a:ext cx="2995051" cy="369332"/>
          </a:xfrm>
          <a:prstGeom prst="rect">
            <a:avLst/>
          </a:prstGeom>
        </p:spPr>
        <p:txBody>
          <a:bodyPr wrap="none">
            <a:spAutoFit/>
          </a:bodyPr>
          <a:lstStyle/>
          <a:p>
            <a:r>
              <a:rPr lang="en-US"/>
              <a:t>Courtesy of Corey Plank, BLM </a:t>
            </a:r>
            <a:endParaRPr lang="en-US" dirty="0"/>
          </a:p>
        </p:txBody>
      </p:sp>
    </p:spTree>
    <p:extLst>
      <p:ext uri="{BB962C8B-B14F-4D97-AF65-F5344CB8AC3E}">
        <p14:creationId xmlns:p14="http://schemas.microsoft.com/office/powerpoint/2010/main" val="1119067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726" y="407655"/>
            <a:ext cx="10515600" cy="636361"/>
          </a:xfrm>
        </p:spPr>
        <p:txBody>
          <a:bodyPr>
            <a:normAutofit/>
          </a:bodyPr>
          <a:lstStyle/>
          <a:p>
            <a:r>
              <a:rPr lang="en-US" sz="3600" b="1" dirty="0">
                <a:solidFill>
                  <a:prstClr val="black"/>
                </a:solidFill>
                <a:ea typeface="Tahoma" panose="020B0604030504040204" pitchFamily="34" charset="0"/>
                <a:cs typeface="Tahoma" panose="020B0604030504040204" pitchFamily="34" charset="0"/>
              </a:rPr>
              <a:t>3-D Earth Surface Applications</a:t>
            </a:r>
            <a:endParaRPr lang="en-US" sz="3600" b="1" dirty="0"/>
          </a:p>
        </p:txBody>
      </p:sp>
      <p:sp>
        <p:nvSpPr>
          <p:cNvPr id="5" name="Rectangle 4"/>
          <p:cNvSpPr/>
          <p:nvPr/>
        </p:nvSpPr>
        <p:spPr>
          <a:xfrm>
            <a:off x="156644" y="5800084"/>
            <a:ext cx="6096000" cy="923330"/>
          </a:xfrm>
          <a:prstGeom prst="rect">
            <a:avLst/>
          </a:prstGeom>
        </p:spPr>
        <p:txBody>
          <a:bodyPr>
            <a:spAutoFit/>
          </a:bodyPr>
          <a:lstStyle/>
          <a:p>
            <a:r>
              <a:rPr lang="en-US" dirty="0" err="1"/>
              <a:t>Clapuyt</a:t>
            </a:r>
            <a:r>
              <a:rPr lang="en-US" dirty="0"/>
              <a:t>, F., </a:t>
            </a:r>
            <a:r>
              <a:rPr lang="en-US" dirty="0" err="1"/>
              <a:t>Vanacker</a:t>
            </a:r>
            <a:r>
              <a:rPr lang="en-US" dirty="0"/>
              <a:t>, V., &amp; Van Oost, K. (2016). Reproducibility of UAV-based earth topography reconstructions based on Structure-from-Motion algorithms. </a:t>
            </a:r>
            <a:r>
              <a:rPr lang="en-US" i="1" dirty="0"/>
              <a:t>Geomorphology,</a:t>
            </a:r>
            <a:r>
              <a:rPr lang="en-US" dirty="0"/>
              <a:t> 260, 4-15.</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6368"/>
          <a:stretch/>
        </p:blipFill>
        <p:spPr>
          <a:xfrm>
            <a:off x="0" y="2617693"/>
            <a:ext cx="6683918" cy="3158025"/>
          </a:xfrm>
          <a:prstGeom prst="rect">
            <a:avLst/>
          </a:prstGeom>
        </p:spPr>
      </p:pic>
      <p:grpSp>
        <p:nvGrpSpPr>
          <p:cNvPr id="10" name="Group 9"/>
          <p:cNvGrpSpPr/>
          <p:nvPr/>
        </p:nvGrpSpPr>
        <p:grpSpPr>
          <a:xfrm>
            <a:off x="8086165" y="340659"/>
            <a:ext cx="4040958" cy="5543797"/>
            <a:chOff x="7941319" y="365125"/>
            <a:chExt cx="4185804" cy="551933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319" y="365125"/>
              <a:ext cx="4185804" cy="272294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8491" y="3088070"/>
              <a:ext cx="3031459" cy="2796386"/>
            </a:xfrm>
            <a:prstGeom prst="rect">
              <a:avLst/>
            </a:prstGeom>
          </p:spPr>
        </p:pic>
      </p:grpSp>
      <p:sp>
        <p:nvSpPr>
          <p:cNvPr id="9" name="Rectangle 8"/>
          <p:cNvSpPr/>
          <p:nvPr/>
        </p:nvSpPr>
        <p:spPr>
          <a:xfrm>
            <a:off x="6194210" y="5714823"/>
            <a:ext cx="6098362" cy="1200329"/>
          </a:xfrm>
          <a:prstGeom prst="rect">
            <a:avLst/>
          </a:prstGeom>
        </p:spPr>
        <p:txBody>
          <a:bodyPr wrap="square">
            <a:spAutoFit/>
          </a:bodyPr>
          <a:lstStyle/>
          <a:p>
            <a:r>
              <a:rPr lang="en-US" dirty="0" err="1">
                <a:latin typeface="Tahoma" panose="020B0604030504040204" pitchFamily="34" charset="0"/>
                <a:ea typeface="Tahoma" panose="020B0604030504040204" pitchFamily="34" charset="0"/>
                <a:cs typeface="Tahoma" panose="020B0604030504040204" pitchFamily="34" charset="0"/>
              </a:rPr>
              <a:t>Lucieer</a:t>
            </a:r>
            <a:r>
              <a:rPr lang="en-US" dirty="0">
                <a:latin typeface="Tahoma" panose="020B0604030504040204" pitchFamily="34" charset="0"/>
                <a:ea typeface="Tahoma" panose="020B0604030504040204" pitchFamily="34" charset="0"/>
                <a:cs typeface="Tahoma" panose="020B0604030504040204" pitchFamily="34" charset="0"/>
              </a:rPr>
              <a:t>, A., Jong, S. M. D., &amp; Turner, D. (2014). Mapping landslide displacements using Structure from Motion (</a:t>
            </a:r>
            <a:r>
              <a:rPr lang="en-US" dirty="0" err="1">
                <a:latin typeface="Tahoma" panose="020B0604030504040204" pitchFamily="34" charset="0"/>
                <a:ea typeface="Tahoma" panose="020B0604030504040204" pitchFamily="34" charset="0"/>
                <a:cs typeface="Tahoma" panose="020B0604030504040204" pitchFamily="34" charset="0"/>
              </a:rPr>
              <a:t>SfM</a:t>
            </a:r>
            <a:r>
              <a:rPr lang="en-US" dirty="0">
                <a:latin typeface="Tahoma" panose="020B0604030504040204" pitchFamily="34" charset="0"/>
                <a:ea typeface="Tahoma" panose="020B0604030504040204" pitchFamily="34" charset="0"/>
                <a:cs typeface="Tahoma" panose="020B0604030504040204" pitchFamily="34" charset="0"/>
              </a:rPr>
              <a:t>) and image correlation of multi-temporal UAV photography. </a:t>
            </a:r>
            <a:r>
              <a:rPr lang="en-US" i="1" dirty="0">
                <a:latin typeface="Tahoma" panose="020B0604030504040204" pitchFamily="34" charset="0"/>
                <a:ea typeface="Tahoma" panose="020B0604030504040204" pitchFamily="34" charset="0"/>
                <a:cs typeface="Tahoma" panose="020B0604030504040204" pitchFamily="34" charset="0"/>
              </a:rPr>
              <a:t>Progress in Physical Geography</a:t>
            </a:r>
            <a:r>
              <a:rPr lang="en-US" dirty="0">
                <a:latin typeface="Tahoma" panose="020B0604030504040204" pitchFamily="34" charset="0"/>
                <a:ea typeface="Tahoma" panose="020B0604030504040204" pitchFamily="34" charset="0"/>
                <a:cs typeface="Tahoma" panose="020B0604030504040204" pitchFamily="34" charset="0"/>
              </a:rPr>
              <a:t>, 38(1), 97-116.</a:t>
            </a:r>
          </a:p>
        </p:txBody>
      </p:sp>
      <p:sp>
        <p:nvSpPr>
          <p:cNvPr id="3" name="TextBox 2"/>
          <p:cNvSpPr txBox="1"/>
          <p:nvPr/>
        </p:nvSpPr>
        <p:spPr>
          <a:xfrm>
            <a:off x="465221" y="1183341"/>
            <a:ext cx="6898105" cy="1200329"/>
          </a:xfrm>
          <a:prstGeom prst="rect">
            <a:avLst/>
          </a:prstGeom>
          <a:noFill/>
        </p:spPr>
        <p:txBody>
          <a:bodyPr wrap="square" rtlCol="0">
            <a:spAutoFit/>
          </a:bodyPr>
          <a:lstStyle/>
          <a:p>
            <a:pPr marL="342900" indent="-342900">
              <a:buFont typeface="Arial" charset="0"/>
              <a:buChar char="•"/>
            </a:pPr>
            <a:r>
              <a:rPr lang="en-US" sz="2400" dirty="0"/>
              <a:t>Geomorphology – landform analysis and dynamics</a:t>
            </a:r>
          </a:p>
          <a:p>
            <a:pPr marL="342900" indent="-342900">
              <a:buFont typeface="Arial" charset="0"/>
              <a:buChar char="•"/>
            </a:pPr>
            <a:r>
              <a:rPr lang="en-US" sz="2400" dirty="0"/>
              <a:t>Hydrology – channel erosion, erosion and deposition studies, catchment topography</a:t>
            </a:r>
          </a:p>
        </p:txBody>
      </p:sp>
    </p:spTree>
    <p:extLst>
      <p:ext uri="{BB962C8B-B14F-4D97-AF65-F5344CB8AC3E}">
        <p14:creationId xmlns:p14="http://schemas.microsoft.com/office/powerpoint/2010/main" val="751128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939" y="546505"/>
            <a:ext cx="6305629" cy="697193"/>
          </a:xfrm>
        </p:spPr>
        <p:txBody>
          <a:bodyPr>
            <a:normAutofit/>
          </a:bodyPr>
          <a:lstStyle/>
          <a:p>
            <a:r>
              <a:rPr lang="en-US" sz="3600" b="1" dirty="0">
                <a:solidFill>
                  <a:prstClr val="black"/>
                </a:solidFill>
                <a:ea typeface="Tahoma" panose="020B0604030504040204" pitchFamily="34" charset="0"/>
                <a:cs typeface="Tahoma" panose="020B0604030504040204" pitchFamily="34" charset="0"/>
              </a:rPr>
              <a:t>3-D Urban </a:t>
            </a:r>
            <a:r>
              <a:rPr lang="en-US" sz="3600" b="1">
                <a:solidFill>
                  <a:prstClr val="black"/>
                </a:solidFill>
                <a:ea typeface="Tahoma" panose="020B0604030504040204" pitchFamily="34" charset="0"/>
                <a:cs typeface="Tahoma" panose="020B0604030504040204" pitchFamily="34" charset="0"/>
              </a:rPr>
              <a:t>Surface Applications</a:t>
            </a:r>
            <a:endParaRPr lang="en-US" sz="3600" b="1" dirty="0"/>
          </a:p>
        </p:txBody>
      </p:sp>
      <p:grpSp>
        <p:nvGrpSpPr>
          <p:cNvPr id="6" name="Group 5"/>
          <p:cNvGrpSpPr/>
          <p:nvPr/>
        </p:nvGrpSpPr>
        <p:grpSpPr>
          <a:xfrm>
            <a:off x="-143435" y="1519517"/>
            <a:ext cx="12335435" cy="4020671"/>
            <a:chOff x="266781" y="1062318"/>
            <a:chExt cx="11120484" cy="2791215"/>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81" y="1062318"/>
              <a:ext cx="5849166" cy="279121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947" y="1340554"/>
              <a:ext cx="5271318" cy="2234742"/>
            </a:xfrm>
            <a:prstGeom prst="rect">
              <a:avLst/>
            </a:prstGeom>
          </p:spPr>
        </p:pic>
      </p:grpSp>
      <p:sp>
        <p:nvSpPr>
          <p:cNvPr id="7" name="Rectangle 6"/>
          <p:cNvSpPr/>
          <p:nvPr/>
        </p:nvSpPr>
        <p:spPr>
          <a:xfrm>
            <a:off x="2523565" y="5717610"/>
            <a:ext cx="7624482" cy="646331"/>
          </a:xfrm>
          <a:prstGeom prst="rect">
            <a:avLst/>
          </a:prstGeom>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Li, M., Nan, L., Smith, N., &amp; Wonka, P. (2016). Reconstructing building mass models from UAV images. </a:t>
            </a:r>
            <a:r>
              <a:rPr lang="en-US" i="1" dirty="0">
                <a:latin typeface="Tahoma" panose="020B0604030504040204" pitchFamily="34" charset="0"/>
                <a:ea typeface="Tahoma" panose="020B0604030504040204" pitchFamily="34" charset="0"/>
                <a:cs typeface="Tahoma" panose="020B0604030504040204" pitchFamily="34" charset="0"/>
              </a:rPr>
              <a:t>Computers &amp; Graphics</a:t>
            </a:r>
            <a:r>
              <a:rPr lang="en-US" dirty="0">
                <a:latin typeface="Tahoma" panose="020B0604030504040204" pitchFamily="34" charset="0"/>
                <a:ea typeface="Tahoma" panose="020B0604030504040204" pitchFamily="34" charset="0"/>
                <a:cs typeface="Tahoma" panose="020B0604030504040204" pitchFamily="34" charset="0"/>
              </a:rPr>
              <a:t>, 54, 84-93.</a:t>
            </a:r>
          </a:p>
        </p:txBody>
      </p:sp>
    </p:spTree>
    <p:extLst>
      <p:ext uri="{BB962C8B-B14F-4D97-AF65-F5344CB8AC3E}">
        <p14:creationId xmlns:p14="http://schemas.microsoft.com/office/powerpoint/2010/main" val="1644022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952500" y="152400"/>
            <a:ext cx="10287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tabLst>
                <a:tab pos="1031875" algn="l"/>
              </a:tabLst>
            </a:pPr>
            <a:endParaRPr lang="en-US" sz="2600">
              <a:solidFill>
                <a:srgbClr val="FFFF00"/>
              </a:solidFill>
            </a:endParaRPr>
          </a:p>
        </p:txBody>
      </p:sp>
      <p:sp>
        <p:nvSpPr>
          <p:cNvPr id="1103875" name="Text Box 3"/>
          <p:cNvSpPr txBox="1">
            <a:spLocks noChangeArrowheads="1"/>
          </p:cNvSpPr>
          <p:nvPr/>
        </p:nvSpPr>
        <p:spPr bwMode="auto">
          <a:xfrm>
            <a:off x="1638300" y="438150"/>
            <a:ext cx="9220200" cy="2990850"/>
          </a:xfrm>
          <a:prstGeom prst="rect">
            <a:avLst/>
          </a:prstGeom>
          <a:noFill/>
          <a:ln w="9525">
            <a:noFill/>
            <a:miter lim="800000"/>
            <a:headEnd/>
            <a:tailEnd/>
          </a:ln>
          <a:effectLst/>
        </p:spPr>
        <p:txBody>
          <a:bodyPr>
            <a:spAutoFit/>
          </a:bodyPr>
          <a:lstStyle>
            <a:lvl1pPr>
              <a:defRPr sz="3200">
                <a:solidFill>
                  <a:schemeClr val="tx1"/>
                </a:solidFill>
                <a:latin typeface="Times New Roman" charset="0"/>
                <a:ea typeface="ＭＳ Ｐゴシック" charset="0"/>
                <a:cs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a:defRPr/>
            </a:pPr>
            <a:r>
              <a:rPr lang="en-US" sz="3600" dirty="0">
                <a:effectLst>
                  <a:outerShdw blurRad="38100" dist="38100" dir="2700000" algn="tl">
                    <a:srgbClr val="000000"/>
                  </a:outerShdw>
                </a:effectLst>
                <a:latin typeface="+mj-lt"/>
              </a:rPr>
              <a:t>Remote Sensing of Environment</a:t>
            </a:r>
            <a:endParaRPr lang="en-US" sz="3600" dirty="0">
              <a:latin typeface="+mj-lt"/>
            </a:endParaRPr>
          </a:p>
          <a:p>
            <a:pPr>
              <a:defRPr/>
            </a:pPr>
            <a:endParaRPr lang="en-US" sz="2800" b="1" dirty="0">
              <a:effectLst>
                <a:outerShdw blurRad="38100" dist="38100" dir="2700000" algn="tl">
                  <a:srgbClr val="000000"/>
                </a:outerShdw>
              </a:effectLst>
              <a:latin typeface="+mj-lt"/>
            </a:endParaRPr>
          </a:p>
          <a:p>
            <a:pPr>
              <a:defRPr/>
            </a:pPr>
            <a:r>
              <a:rPr lang="en-US" sz="2800" dirty="0">
                <a:effectLst>
                  <a:outerShdw blurRad="38100" dist="38100" dir="2700000" algn="tl">
                    <a:srgbClr val="000000"/>
                  </a:outerShdw>
                </a:effectLst>
                <a:latin typeface="+mj-lt"/>
              </a:rPr>
              <a:t>  Remote sensing of environment = collection of data </a:t>
            </a:r>
            <a:br>
              <a:rPr lang="en-US" sz="2800" dirty="0">
                <a:effectLst>
                  <a:outerShdw blurRad="38100" dist="38100" dir="2700000" algn="tl">
                    <a:srgbClr val="000000"/>
                  </a:outerShdw>
                </a:effectLst>
                <a:latin typeface="+mj-lt"/>
              </a:rPr>
            </a:br>
            <a:r>
              <a:rPr lang="en-US" sz="2800" dirty="0">
                <a:effectLst>
                  <a:outerShdw blurRad="38100" dist="38100" dir="2700000" algn="tl">
                    <a:srgbClr val="000000"/>
                  </a:outerShdw>
                </a:effectLst>
                <a:latin typeface="+mj-lt"/>
              </a:rPr>
              <a:t>  about the earth</a:t>
            </a:r>
            <a:r>
              <a:rPr lang="ja-JP" altLang="en-US" sz="2800" dirty="0">
                <a:effectLst>
                  <a:outerShdw blurRad="38100" dist="38100" dir="2700000" algn="tl">
                    <a:srgbClr val="000000"/>
                  </a:outerShdw>
                </a:effectLst>
                <a:latin typeface="+mj-lt"/>
              </a:rPr>
              <a:t>’</a:t>
            </a:r>
            <a:r>
              <a:rPr lang="en-US" altLang="ja-JP" sz="2800" dirty="0">
                <a:effectLst>
                  <a:outerShdw blurRad="38100" dist="38100" dir="2700000" algn="tl">
                    <a:srgbClr val="000000"/>
                  </a:outerShdw>
                </a:effectLst>
                <a:latin typeface="+mj-lt"/>
              </a:rPr>
              <a:t>s surface and atmospheric features or </a:t>
            </a:r>
            <a:br>
              <a:rPr lang="en-US" altLang="ja-JP" sz="2800" dirty="0">
                <a:effectLst>
                  <a:outerShdw blurRad="38100" dist="38100" dir="2700000" algn="tl">
                    <a:srgbClr val="000000"/>
                  </a:outerShdw>
                </a:effectLst>
                <a:latin typeface="+mj-lt"/>
              </a:rPr>
            </a:br>
            <a:r>
              <a:rPr lang="en-US" altLang="ja-JP" sz="2800" dirty="0">
                <a:effectLst>
                  <a:outerShdw blurRad="38100" dist="38100" dir="2700000" algn="tl">
                    <a:srgbClr val="000000"/>
                  </a:outerShdw>
                </a:effectLst>
                <a:latin typeface="+mj-lt"/>
              </a:rPr>
              <a:t>  phenomena, without being in direct contact with such </a:t>
            </a:r>
            <a:br>
              <a:rPr lang="en-US" altLang="ja-JP" sz="2800" dirty="0">
                <a:effectLst>
                  <a:outerShdw blurRad="38100" dist="38100" dir="2700000" algn="tl">
                    <a:srgbClr val="000000"/>
                  </a:outerShdw>
                </a:effectLst>
                <a:latin typeface="+mj-lt"/>
              </a:rPr>
            </a:br>
            <a:r>
              <a:rPr lang="en-US" altLang="ja-JP" sz="2800" dirty="0">
                <a:effectLst>
                  <a:outerShdw blurRad="38100" dist="38100" dir="2700000" algn="tl">
                    <a:srgbClr val="000000"/>
                  </a:outerShdw>
                </a:effectLst>
                <a:latin typeface="+mj-lt"/>
              </a:rPr>
              <a:t>  features or phenomena.</a:t>
            </a:r>
            <a:endParaRPr lang="en-US" altLang="ja-JP" sz="2800" dirty="0">
              <a:latin typeface="+mj-lt"/>
            </a:endParaRPr>
          </a:p>
          <a:p>
            <a:pPr>
              <a:lnSpc>
                <a:spcPct val="50000"/>
              </a:lnSpc>
              <a:defRPr/>
            </a:pPr>
            <a:endParaRPr lang="en-US" sz="2800" b="1" dirty="0"/>
          </a:p>
        </p:txBody>
      </p:sp>
      <p:pic>
        <p:nvPicPr>
          <p:cNvPr id="235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3810000"/>
            <a:ext cx="4267200" cy="252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6" name="Picture 5" descr="spotp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100" y="3733801"/>
            <a:ext cx="3429000" cy="257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496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13" y="397341"/>
            <a:ext cx="7900988" cy="697193"/>
          </a:xfrm>
        </p:spPr>
        <p:txBody>
          <a:bodyPr>
            <a:normAutofit/>
          </a:bodyPr>
          <a:lstStyle/>
          <a:p>
            <a:r>
              <a:rPr lang="en-US" sz="3600" b="1" dirty="0">
                <a:solidFill>
                  <a:prstClr val="black"/>
                </a:solidFill>
                <a:ea typeface="Tahoma" panose="020B0604030504040204" pitchFamily="34" charset="0"/>
                <a:cs typeface="Tahoma" panose="020B0604030504040204" pitchFamily="34" charset="0"/>
              </a:rPr>
              <a:t>Archaeological Surveys </a:t>
            </a:r>
            <a:r>
              <a:rPr lang="en-US" sz="3600" b="1">
                <a:solidFill>
                  <a:prstClr val="black"/>
                </a:solidFill>
                <a:ea typeface="Tahoma" panose="020B0604030504040204" pitchFamily="34" charset="0"/>
                <a:cs typeface="Tahoma" panose="020B0604030504040204" pitchFamily="34" charset="0"/>
              </a:rPr>
              <a:t>(Reconstruction)</a:t>
            </a:r>
            <a:endParaRPr lang="en-US" sz="3600" b="1" dirty="0"/>
          </a:p>
        </p:txBody>
      </p:sp>
      <p:grpSp>
        <p:nvGrpSpPr>
          <p:cNvPr id="10" name="Group 9"/>
          <p:cNvGrpSpPr/>
          <p:nvPr/>
        </p:nvGrpSpPr>
        <p:grpSpPr>
          <a:xfrm>
            <a:off x="1580572" y="1151966"/>
            <a:ext cx="9029158" cy="4531658"/>
            <a:chOff x="289654" y="1062318"/>
            <a:chExt cx="9863417" cy="5150223"/>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654" y="1223682"/>
              <a:ext cx="4693310" cy="191747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54" y="3180664"/>
              <a:ext cx="4693310" cy="280623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2964" y="1062318"/>
              <a:ext cx="5170107" cy="5150223"/>
            </a:xfrm>
            <a:prstGeom prst="rect">
              <a:avLst/>
            </a:prstGeom>
          </p:spPr>
        </p:pic>
      </p:grpSp>
      <p:sp>
        <p:nvSpPr>
          <p:cNvPr id="11" name="Rectangle 10"/>
          <p:cNvSpPr/>
          <p:nvPr/>
        </p:nvSpPr>
        <p:spPr>
          <a:xfrm>
            <a:off x="988902" y="5736317"/>
            <a:ext cx="10467992" cy="923330"/>
          </a:xfrm>
          <a:prstGeom prst="rect">
            <a:avLst/>
          </a:prstGeom>
        </p:spPr>
        <p:txBody>
          <a:bodyPr wrap="square">
            <a:spAutoFit/>
          </a:bodyPr>
          <a:lstStyle/>
          <a:p>
            <a:r>
              <a:rPr lang="en-US"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Saleri</a:t>
            </a:r>
            <a:r>
              <a:rPr lang="en-US"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R., </a:t>
            </a:r>
            <a:r>
              <a:rPr lang="en-US"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Pierrot-Deseilligny</a:t>
            </a:r>
            <a:r>
              <a:rPr lang="en-US"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M., </a:t>
            </a:r>
            <a:r>
              <a:rPr lang="en-US"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Bardiere</a:t>
            </a:r>
            <a:r>
              <a:rPr lang="en-US"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E., </a:t>
            </a:r>
            <a:r>
              <a:rPr lang="en-US"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Cappellini</a:t>
            </a:r>
            <a:r>
              <a:rPr lang="en-US"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V., </a:t>
            </a:r>
            <a:r>
              <a:rPr lang="en-US"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Nony</a:t>
            </a:r>
            <a:r>
              <a:rPr lang="en-US"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N., De Luca, L., &amp; </a:t>
            </a:r>
            <a:r>
              <a:rPr lang="en-US"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Campi</a:t>
            </a:r>
            <a:r>
              <a:rPr lang="en-US"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M. (2013, October). UAV photogrammetry for archaeological survey: The Theaters area of Pompeii. In </a:t>
            </a:r>
            <a:r>
              <a:rPr lang="en-US"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Digital Heritage International Congress (</a:t>
            </a:r>
            <a:r>
              <a:rPr lang="en-US" b="0" i="1"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DigitalHeritage</a:t>
            </a:r>
            <a:r>
              <a:rPr lang="en-US"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 2013</a:t>
            </a:r>
            <a:r>
              <a:rPr lang="en-US"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(Vol. 2, pp. 497-502). IEEE.</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90319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3231" y="272119"/>
            <a:ext cx="6442840" cy="737534"/>
          </a:xfrm>
        </p:spPr>
        <p:txBody>
          <a:bodyPr>
            <a:noAutofit/>
          </a:bodyPr>
          <a:lstStyle/>
          <a:p>
            <a:r>
              <a:rPr lang="en-US" sz="3600" b="1" dirty="0">
                <a:solidFill>
                  <a:prstClr val="black"/>
                </a:solidFill>
                <a:ea typeface="Tahoma" panose="020B0604030504040204" pitchFamily="34" charset="0"/>
                <a:cs typeface="Tahoma" panose="020B0604030504040204" pitchFamily="34" charset="0"/>
              </a:rPr>
              <a:t>Civil Engineering (Construction)</a:t>
            </a:r>
            <a:endParaRPr lang="en-US" sz="3600" b="1" dirty="0"/>
          </a:p>
        </p:txBody>
      </p:sp>
      <p:pic>
        <p:nvPicPr>
          <p:cNvPr id="9218" name="Picture 2" descr="Image result for uav civil engine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69" y="1544172"/>
            <a:ext cx="3805855" cy="28306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026" y="1257301"/>
            <a:ext cx="7872610" cy="3565711"/>
          </a:xfrm>
          <a:prstGeom prst="rect">
            <a:avLst/>
          </a:prstGeom>
          <a:ln w="3175">
            <a:solidFill>
              <a:schemeClr val="tx1"/>
            </a:solidFill>
          </a:ln>
        </p:spPr>
      </p:pic>
      <p:sp>
        <p:nvSpPr>
          <p:cNvPr id="6" name="Rectangle 5"/>
          <p:cNvSpPr/>
          <p:nvPr/>
        </p:nvSpPr>
        <p:spPr>
          <a:xfrm>
            <a:off x="2774577" y="5299083"/>
            <a:ext cx="6351494" cy="1200329"/>
          </a:xfrm>
          <a:prstGeom prst="rect">
            <a:avLst/>
          </a:prstGeom>
        </p:spPr>
        <p:txBody>
          <a:bodyPr wrap="square">
            <a:spAutoFit/>
          </a:bodyPr>
          <a:lstStyle/>
          <a:p>
            <a:r>
              <a:rPr lang="en-US"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Ham, Y., Han, K. K., Lin, J. J., &amp; </a:t>
            </a:r>
            <a:r>
              <a:rPr lang="en-US" b="0" i="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Golparvar-Fard</a:t>
            </a:r>
            <a:r>
              <a:rPr lang="en-US"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M. (2016). Visual monitoring of civil infrastructure systems via camera-equipped Unmanned Aerial Vehicles (UAVs): a review of related works. </a:t>
            </a:r>
            <a:r>
              <a:rPr lang="en-US"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Visualization in Engineering</a:t>
            </a:r>
            <a:r>
              <a:rPr lang="en-US"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US"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4</a:t>
            </a:r>
            <a:r>
              <a:rPr lang="en-US"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(1), 1.</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27437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96" y="251210"/>
            <a:ext cx="11910168" cy="820207"/>
          </a:xfrm>
        </p:spPr>
        <p:txBody>
          <a:bodyPr>
            <a:noAutofit/>
          </a:bodyPr>
          <a:lstStyle/>
          <a:p>
            <a:r>
              <a:rPr lang="en-US" sz="3600" b="1" dirty="0">
                <a:solidFill>
                  <a:prstClr val="black"/>
                </a:solidFill>
                <a:ea typeface="Tahoma" panose="020B0604030504040204" pitchFamily="34" charset="0"/>
                <a:cs typeface="Tahoma" panose="020B0604030504040204" pitchFamily="34" charset="0"/>
              </a:rPr>
              <a:t>Disaster Emergency Response (Destruction)</a:t>
            </a:r>
            <a:endParaRPr lang="en-US" sz="3600" b="1" dirty="0"/>
          </a:p>
        </p:txBody>
      </p:sp>
      <p:grpSp>
        <p:nvGrpSpPr>
          <p:cNvPr id="7" name="Group 6"/>
          <p:cNvGrpSpPr/>
          <p:nvPr/>
        </p:nvGrpSpPr>
        <p:grpSpPr>
          <a:xfrm>
            <a:off x="138396" y="1450142"/>
            <a:ext cx="4984884" cy="5653455"/>
            <a:chOff x="353549" y="1102660"/>
            <a:chExt cx="4984884" cy="565345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02660"/>
              <a:ext cx="4222549" cy="3299167"/>
            </a:xfrm>
            <a:prstGeom prst="rect">
              <a:avLst/>
            </a:prstGeom>
            <a:ln w="3175">
              <a:solidFill>
                <a:schemeClr val="tx1">
                  <a:lumMod val="95000"/>
                  <a:lumOff val="5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549" y="4606670"/>
              <a:ext cx="4984884" cy="2149445"/>
            </a:xfrm>
            <a:prstGeom prst="rect">
              <a:avLst/>
            </a:prstGeom>
            <a:ln w="3175">
              <a:solidFill>
                <a:schemeClr val="tx1">
                  <a:lumMod val="95000"/>
                  <a:lumOff val="5000"/>
                </a:schemeClr>
              </a:solidFill>
            </a:ln>
          </p:spPr>
        </p:pic>
      </p:grpSp>
      <p:sp>
        <p:nvSpPr>
          <p:cNvPr id="8" name="Rectangle 7"/>
          <p:cNvSpPr/>
          <p:nvPr/>
        </p:nvSpPr>
        <p:spPr>
          <a:xfrm>
            <a:off x="5384034" y="5380672"/>
            <a:ext cx="6664530" cy="1477328"/>
          </a:xfrm>
          <a:prstGeom prst="rect">
            <a:avLst/>
          </a:prstGeom>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Zhou, J. P., GONG, J. H., WANG, T., WANG, D. C., YANG, L. Y., ZHAO, X. J., ... &amp; ZHAO, Z. M. (2008). Study on UAV remote sensing image acquiring and visualization management system for the area affected by 5· 12 </a:t>
            </a:r>
            <a:r>
              <a:rPr lang="en-US" dirty="0" err="1">
                <a:latin typeface="Tahoma" panose="020B0604030504040204" pitchFamily="34" charset="0"/>
                <a:ea typeface="Tahoma" panose="020B0604030504040204" pitchFamily="34" charset="0"/>
                <a:cs typeface="Tahoma" panose="020B0604030504040204" pitchFamily="34" charset="0"/>
              </a:rPr>
              <a:t>Wenchuan</a:t>
            </a:r>
            <a:r>
              <a:rPr lang="en-US" dirty="0">
                <a:latin typeface="Tahoma" panose="020B0604030504040204" pitchFamily="34" charset="0"/>
                <a:ea typeface="Tahoma" panose="020B0604030504040204" pitchFamily="34" charset="0"/>
                <a:cs typeface="Tahoma" panose="020B0604030504040204" pitchFamily="34" charset="0"/>
              </a:rPr>
              <a:t> earthquake. </a:t>
            </a:r>
            <a:r>
              <a:rPr lang="en-US" i="1" dirty="0">
                <a:latin typeface="Tahoma" panose="020B0604030504040204" pitchFamily="34" charset="0"/>
                <a:ea typeface="Tahoma" panose="020B0604030504040204" pitchFamily="34" charset="0"/>
                <a:cs typeface="Tahoma" panose="020B0604030504040204" pitchFamily="34" charset="0"/>
              </a:rPr>
              <a:t>Journal of Remote Sensing</a:t>
            </a:r>
            <a:r>
              <a:rPr lang="en-US" dirty="0">
                <a:latin typeface="Tahoma" panose="020B0604030504040204" pitchFamily="34" charset="0"/>
                <a:ea typeface="Tahoma" panose="020B0604030504040204" pitchFamily="34" charset="0"/>
                <a:cs typeface="Tahoma" panose="020B0604030504040204" pitchFamily="34" charset="0"/>
              </a:rPr>
              <a:t>, 12(6), 877-884.</a:t>
            </a:r>
          </a:p>
        </p:txBody>
      </p:sp>
      <p:pic>
        <p:nvPicPr>
          <p:cNvPr id="9" name="Picture 8"/>
          <p:cNvPicPr>
            <a:picLocks noChangeAspect="1"/>
          </p:cNvPicPr>
          <p:nvPr/>
        </p:nvPicPr>
        <p:blipFill>
          <a:blip r:embed="rId5"/>
          <a:stretch>
            <a:fillRect/>
          </a:stretch>
        </p:blipFill>
        <p:spPr>
          <a:xfrm>
            <a:off x="5192801" y="1286918"/>
            <a:ext cx="7018244" cy="3795581"/>
          </a:xfrm>
          <a:prstGeom prst="rect">
            <a:avLst/>
          </a:prstGeom>
        </p:spPr>
      </p:pic>
    </p:spTree>
    <p:extLst>
      <p:ext uri="{BB962C8B-B14F-4D97-AF65-F5344CB8AC3E}">
        <p14:creationId xmlns:p14="http://schemas.microsoft.com/office/powerpoint/2010/main" val="615100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F3258-ABE1-4EB7-874D-ADF469875235}"/>
              </a:ext>
            </a:extLst>
          </p:cNvPr>
          <p:cNvSpPr>
            <a:spLocks noGrp="1"/>
          </p:cNvSpPr>
          <p:nvPr>
            <p:ph type="title"/>
          </p:nvPr>
        </p:nvSpPr>
        <p:spPr>
          <a:xfrm>
            <a:off x="1153510" y="175939"/>
            <a:ext cx="10515600" cy="1325563"/>
          </a:xfrm>
        </p:spPr>
        <p:txBody>
          <a:bodyPr>
            <a:normAutofit/>
          </a:bodyPr>
          <a:lstStyle/>
          <a:p>
            <a:r>
              <a:rPr lang="en-US" sz="3600" b="1" dirty="0">
                <a:cs typeface="Times New Roman" panose="02020603050405020304" pitchFamily="18" charset="0"/>
              </a:rPr>
              <a:t>Hail Damage: Aided by Machine Learning Classifiers</a:t>
            </a:r>
          </a:p>
        </p:txBody>
      </p:sp>
      <p:pic>
        <p:nvPicPr>
          <p:cNvPr id="8" name="Picture 7">
            <a:extLst>
              <a:ext uri="{FF2B5EF4-FFF2-40B4-BE49-F238E27FC236}">
                <a16:creationId xmlns:a16="http://schemas.microsoft.com/office/drawing/2014/main" id="{55D4BF96-AA74-4938-A5D7-F3A3CA505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0687"/>
            <a:ext cx="7263183" cy="3367088"/>
          </a:xfrm>
          <a:prstGeom prst="rect">
            <a:avLst/>
          </a:prstGeom>
        </p:spPr>
      </p:pic>
      <p:pic>
        <p:nvPicPr>
          <p:cNvPr id="10" name="Picture 9">
            <a:extLst>
              <a:ext uri="{FF2B5EF4-FFF2-40B4-BE49-F238E27FC236}">
                <a16:creationId xmlns:a16="http://schemas.microsoft.com/office/drawing/2014/main" id="{2A7A0B52-3DF6-464E-9729-EEE17DA58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183" y="1690687"/>
            <a:ext cx="4928817" cy="3350307"/>
          </a:xfrm>
          <a:prstGeom prst="rect">
            <a:avLst/>
          </a:prstGeom>
        </p:spPr>
      </p:pic>
      <p:sp>
        <p:nvSpPr>
          <p:cNvPr id="11" name="TextBox 10">
            <a:extLst>
              <a:ext uri="{FF2B5EF4-FFF2-40B4-BE49-F238E27FC236}">
                <a16:creationId xmlns:a16="http://schemas.microsoft.com/office/drawing/2014/main" id="{3910DE3D-14B5-4C23-9A40-1017C8B96450}"/>
              </a:ext>
            </a:extLst>
          </p:cNvPr>
          <p:cNvSpPr txBox="1"/>
          <p:nvPr/>
        </p:nvSpPr>
        <p:spPr>
          <a:xfrm>
            <a:off x="4735738" y="5380355"/>
            <a:ext cx="4339526" cy="923330"/>
          </a:xfrm>
          <a:prstGeom prst="rect">
            <a:avLst/>
          </a:prstGeom>
          <a:noFill/>
        </p:spPr>
        <p:txBody>
          <a:bodyPr wrap="square" rtlCol="0">
            <a:spAutoFit/>
          </a:bodyPr>
          <a:lstStyle/>
          <a:p>
            <a:r>
              <a:rPr lang="en-US" dirty="0">
                <a:latin typeface="Tahoma" charset="0"/>
                <a:ea typeface="Tahoma" charset="0"/>
                <a:cs typeface="Tahoma" charset="0"/>
                <a:hlinkClick r:id="rId5"/>
              </a:rPr>
              <a:t>https://dronelife.com</a:t>
            </a:r>
            <a:r>
              <a:rPr lang="en-US" dirty="0">
                <a:latin typeface="Tahoma" charset="0"/>
                <a:ea typeface="Tahoma" charset="0"/>
                <a:cs typeface="Tahoma" charset="0"/>
              </a:rPr>
              <a:t> – a online mag for more articles if interested</a:t>
            </a:r>
          </a:p>
          <a:p>
            <a:endParaRPr lang="en-US" dirty="0">
              <a:latin typeface="Tahoma" charset="0"/>
              <a:ea typeface="Tahoma" charset="0"/>
              <a:cs typeface="Tahoma" charset="0"/>
            </a:endParaRPr>
          </a:p>
        </p:txBody>
      </p:sp>
    </p:spTree>
    <p:extLst>
      <p:ext uri="{BB962C8B-B14F-4D97-AF65-F5344CB8AC3E}">
        <p14:creationId xmlns:p14="http://schemas.microsoft.com/office/powerpoint/2010/main" val="1260827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35E04-64D3-405E-9B88-9261F7A63ED5}"/>
              </a:ext>
            </a:extLst>
          </p:cNvPr>
          <p:cNvSpPr>
            <a:spLocks noGrp="1"/>
          </p:cNvSpPr>
          <p:nvPr>
            <p:ph type="title"/>
          </p:nvPr>
        </p:nvSpPr>
        <p:spPr>
          <a:xfrm>
            <a:off x="1443789" y="160421"/>
            <a:ext cx="5406189" cy="1325563"/>
          </a:xfrm>
        </p:spPr>
        <p:txBody>
          <a:bodyPr>
            <a:normAutofit/>
          </a:bodyPr>
          <a:lstStyle/>
          <a:p>
            <a:r>
              <a:rPr lang="en-US" sz="3600" b="1" dirty="0">
                <a:cs typeface="Times New Roman" panose="02020603050405020304" pitchFamily="18" charset="0"/>
              </a:rPr>
              <a:t>Infrastructure Inspection</a:t>
            </a:r>
          </a:p>
        </p:txBody>
      </p:sp>
      <p:grpSp>
        <p:nvGrpSpPr>
          <p:cNvPr id="10" name="Group 9">
            <a:extLst>
              <a:ext uri="{FF2B5EF4-FFF2-40B4-BE49-F238E27FC236}">
                <a16:creationId xmlns:a16="http://schemas.microsoft.com/office/drawing/2014/main" id="{7AD27BAB-93FD-4878-9A43-8B1384B773B2}"/>
              </a:ext>
            </a:extLst>
          </p:cNvPr>
          <p:cNvGrpSpPr/>
          <p:nvPr/>
        </p:nvGrpSpPr>
        <p:grpSpPr>
          <a:xfrm>
            <a:off x="6956384" y="803394"/>
            <a:ext cx="4730791" cy="5390047"/>
            <a:chOff x="6956384" y="803394"/>
            <a:chExt cx="4730791" cy="5390047"/>
          </a:xfrm>
        </p:grpSpPr>
        <p:pic>
          <p:nvPicPr>
            <p:cNvPr id="6" name="Picture 5">
              <a:extLst>
                <a:ext uri="{FF2B5EF4-FFF2-40B4-BE49-F238E27FC236}">
                  <a16:creationId xmlns:a16="http://schemas.microsoft.com/office/drawing/2014/main" id="{418E1C9E-BF36-48C4-82D4-76C7CF9EF5B1}"/>
                </a:ext>
              </a:extLst>
            </p:cNvPr>
            <p:cNvPicPr>
              <a:picLocks noChangeAspect="1"/>
            </p:cNvPicPr>
            <p:nvPr/>
          </p:nvPicPr>
          <p:blipFill>
            <a:blip r:embed="rId3"/>
            <a:stretch>
              <a:fillRect/>
            </a:stretch>
          </p:blipFill>
          <p:spPr>
            <a:xfrm>
              <a:off x="6956384" y="803394"/>
              <a:ext cx="4730791" cy="2646847"/>
            </a:xfrm>
            <a:prstGeom prst="rect">
              <a:avLst/>
            </a:prstGeom>
          </p:spPr>
        </p:pic>
        <p:pic>
          <p:nvPicPr>
            <p:cNvPr id="7" name="Picture 6">
              <a:extLst>
                <a:ext uri="{FF2B5EF4-FFF2-40B4-BE49-F238E27FC236}">
                  <a16:creationId xmlns:a16="http://schemas.microsoft.com/office/drawing/2014/main" id="{81C6E4AD-0487-4890-AF80-7FAF185B96A4}"/>
                </a:ext>
              </a:extLst>
            </p:cNvPr>
            <p:cNvPicPr>
              <a:picLocks noChangeAspect="1"/>
            </p:cNvPicPr>
            <p:nvPr/>
          </p:nvPicPr>
          <p:blipFill>
            <a:blip r:embed="rId4"/>
            <a:stretch>
              <a:fillRect/>
            </a:stretch>
          </p:blipFill>
          <p:spPr>
            <a:xfrm>
              <a:off x="6956384" y="3546594"/>
              <a:ext cx="4730791" cy="2646847"/>
            </a:xfrm>
            <a:prstGeom prst="rect">
              <a:avLst/>
            </a:prstGeom>
          </p:spPr>
        </p:pic>
      </p:grpSp>
      <p:sp>
        <p:nvSpPr>
          <p:cNvPr id="14" name="TextBox 13">
            <a:extLst>
              <a:ext uri="{FF2B5EF4-FFF2-40B4-BE49-F238E27FC236}">
                <a16:creationId xmlns:a16="http://schemas.microsoft.com/office/drawing/2014/main" id="{9DB3CAF7-DC7B-4FD3-A5A0-1C7F128A3ACF}"/>
              </a:ext>
            </a:extLst>
          </p:cNvPr>
          <p:cNvSpPr txBox="1"/>
          <p:nvPr/>
        </p:nvSpPr>
        <p:spPr>
          <a:xfrm>
            <a:off x="128336" y="5525602"/>
            <a:ext cx="6705601" cy="1200329"/>
          </a:xfrm>
          <a:prstGeom prst="rect">
            <a:avLst/>
          </a:prstGeom>
          <a:noFill/>
        </p:spPr>
        <p:txBody>
          <a:bodyPr wrap="square" rtlCol="0">
            <a:spAutoFit/>
          </a:bodyPr>
          <a:lstStyle/>
          <a:p>
            <a:r>
              <a:rPr lang="en-US" dirty="0" err="1">
                <a:latin typeface="Tahoma" charset="0"/>
                <a:ea typeface="Tahoma" charset="0"/>
                <a:cs typeface="Tahoma" charset="0"/>
              </a:rPr>
              <a:t>Stokkeland</a:t>
            </a:r>
            <a:r>
              <a:rPr lang="en-US" dirty="0">
                <a:latin typeface="Tahoma" charset="0"/>
                <a:ea typeface="Tahoma" charset="0"/>
                <a:cs typeface="Tahoma" charset="0"/>
              </a:rPr>
              <a:t>, M., </a:t>
            </a:r>
            <a:r>
              <a:rPr lang="en-US" dirty="0" err="1">
                <a:latin typeface="Tahoma" charset="0"/>
                <a:ea typeface="Tahoma" charset="0"/>
                <a:cs typeface="Tahoma" charset="0"/>
              </a:rPr>
              <a:t>Klausen</a:t>
            </a:r>
            <a:r>
              <a:rPr lang="en-US" dirty="0">
                <a:latin typeface="Tahoma" charset="0"/>
                <a:ea typeface="Tahoma" charset="0"/>
                <a:cs typeface="Tahoma" charset="0"/>
              </a:rPr>
              <a:t>, K., &amp; Johansen, T. A. (2015, June). Autonomous visual navigation of unmanned aerial vehicle for wind turbine inspection. In </a:t>
            </a:r>
            <a:r>
              <a:rPr lang="en-US" i="1" dirty="0">
                <a:latin typeface="Tahoma" charset="0"/>
                <a:ea typeface="Tahoma" charset="0"/>
                <a:cs typeface="Tahoma" charset="0"/>
              </a:rPr>
              <a:t>Unmanned Aircraft Systems (ICUAS), 2015 International Conference on</a:t>
            </a:r>
            <a:r>
              <a:rPr lang="en-US" dirty="0">
                <a:latin typeface="Tahoma" charset="0"/>
                <a:ea typeface="Tahoma" charset="0"/>
                <a:cs typeface="Tahoma" charset="0"/>
              </a:rPr>
              <a:t> (pp. 998-1007). IEEE.</a:t>
            </a:r>
          </a:p>
        </p:txBody>
      </p:sp>
      <p:pic>
        <p:nvPicPr>
          <p:cNvPr id="15" name="Picture 14">
            <a:extLst>
              <a:ext uri="{FF2B5EF4-FFF2-40B4-BE49-F238E27FC236}">
                <a16:creationId xmlns:a16="http://schemas.microsoft.com/office/drawing/2014/main" id="{2DBA9531-0902-437B-9C4C-136029E6CC0A}"/>
              </a:ext>
            </a:extLst>
          </p:cNvPr>
          <p:cNvPicPr>
            <a:picLocks noChangeAspect="1"/>
          </p:cNvPicPr>
          <p:nvPr/>
        </p:nvPicPr>
        <p:blipFill>
          <a:blip r:embed="rId5"/>
          <a:stretch>
            <a:fillRect/>
          </a:stretch>
        </p:blipFill>
        <p:spPr>
          <a:xfrm>
            <a:off x="391880" y="1512301"/>
            <a:ext cx="5874622" cy="3059699"/>
          </a:xfrm>
          <a:prstGeom prst="rect">
            <a:avLst/>
          </a:prstGeom>
        </p:spPr>
      </p:pic>
    </p:spTree>
    <p:extLst>
      <p:ext uri="{BB962C8B-B14F-4D97-AF65-F5344CB8AC3E}">
        <p14:creationId xmlns:p14="http://schemas.microsoft.com/office/powerpoint/2010/main" val="974504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7807" y="2657475"/>
            <a:ext cx="2736113" cy="347068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20610" y="2622053"/>
            <a:ext cx="2694478" cy="346324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a:spLocks noGrp="1"/>
          </p:cNvSpPr>
          <p:nvPr>
            <p:ph idx="1"/>
          </p:nvPr>
        </p:nvSpPr>
        <p:spPr bwMode="auto">
          <a:xfrm>
            <a:off x="201262" y="507178"/>
            <a:ext cx="7028213" cy="2278886"/>
          </a:xfrm>
          <a:prstGeom prst="rect">
            <a:avLst/>
          </a:prstGeom>
          <a:noFill/>
          <a:ln>
            <a:miter lim="800000"/>
            <a:headEnd/>
            <a:tailEnd/>
          </a:ln>
        </p:spPr>
        <p:txBody>
          <a:bodyPr vert="horz" wrap="square" lIns="91429" tIns="45714" rIns="91429" bIns="45714" numCol="1" rtlCol="0" anchor="t" anchorCtr="0" compatLnSpc="1">
            <a:prstTxWarp prst="textNoShape">
              <a:avLst/>
            </a:prstTxWarp>
            <a:noAutofit/>
          </a:bodyPr>
          <a:lstStyle/>
          <a:p>
            <a:r>
              <a:rPr lang="en-US" sz="2000" cap="none" dirty="0">
                <a:solidFill>
                  <a:schemeClr val="tx1">
                    <a:lumMod val="85000"/>
                    <a:lumOff val="15000"/>
                  </a:schemeClr>
                </a:solidFill>
                <a:ea typeface="Verdana" panose="020B0604030504040204" pitchFamily="34" charset="0"/>
                <a:cs typeface="Verdana" panose="020B0604030504040204" pitchFamily="34" charset="0"/>
              </a:rPr>
              <a:t>Cooperative, multi-project effort (BLM</a:t>
            </a:r>
            <a:r>
              <a:rPr lang="en-US" sz="2000" cap="none">
                <a:solidFill>
                  <a:schemeClr val="tx1">
                    <a:lumMod val="85000"/>
                    <a:lumOff val="15000"/>
                  </a:schemeClr>
                </a:solidFill>
                <a:ea typeface="Verdana" panose="020B0604030504040204" pitchFamily="34" charset="0"/>
                <a:cs typeface="Verdana" panose="020B0604030504040204" pitchFamily="34" charset="0"/>
              </a:rPr>
              <a:t>, sheriff’s </a:t>
            </a:r>
            <a:r>
              <a:rPr lang="en-US" sz="2000" cap="none" dirty="0">
                <a:solidFill>
                  <a:schemeClr val="tx1">
                    <a:lumMod val="85000"/>
                    <a:lumOff val="15000"/>
                  </a:schemeClr>
                </a:solidFill>
                <a:ea typeface="Verdana" panose="020B0604030504040204" pitchFamily="34" charset="0"/>
                <a:cs typeface="Verdana" panose="020B0604030504040204" pitchFamily="34" charset="0"/>
              </a:rPr>
              <a:t>department)</a:t>
            </a:r>
          </a:p>
          <a:p>
            <a:r>
              <a:rPr lang="en-US" sz="2000" cap="none" dirty="0">
                <a:solidFill>
                  <a:schemeClr val="tx1">
                    <a:lumMod val="85000"/>
                    <a:lumOff val="15000"/>
                  </a:schemeClr>
                </a:solidFill>
                <a:ea typeface="Verdana" panose="020B0604030504040204" pitchFamily="34" charset="0"/>
                <a:cs typeface="Verdana" panose="020B0604030504040204" pitchFamily="34" charset="0"/>
              </a:rPr>
              <a:t>Included gravel pit volumetric change estimation, landslide monitoring and dinosaur quarry mapping</a:t>
            </a:r>
          </a:p>
          <a:p>
            <a:r>
              <a:rPr lang="en-US" sz="2000" cap="none" dirty="0">
                <a:solidFill>
                  <a:schemeClr val="tx1">
                    <a:lumMod val="85000"/>
                    <a:lumOff val="15000"/>
                  </a:schemeClr>
                </a:solidFill>
                <a:ea typeface="Verdana" panose="020B0604030504040204" pitchFamily="34" charset="0"/>
                <a:cs typeface="Verdana" panose="020B0604030504040204" pitchFamily="34" charset="0"/>
              </a:rPr>
              <a:t>Cost-effective effort supported gravel pit compliance inspection</a:t>
            </a:r>
          </a:p>
          <a:p>
            <a:pPr lvl="2">
              <a:buFont typeface="Wingdings" panose="05000000000000000000" pitchFamily="2" charset="2"/>
              <a:buChar char="§"/>
            </a:pPr>
            <a:r>
              <a:rPr lang="en-US" cap="none" dirty="0">
                <a:solidFill>
                  <a:schemeClr val="tx1">
                    <a:lumMod val="85000"/>
                    <a:lumOff val="15000"/>
                  </a:schemeClr>
                </a:solidFill>
                <a:ea typeface="Verdana" panose="020B0604030504040204" pitchFamily="34" charset="0"/>
                <a:cs typeface="Verdana" panose="020B0604030504040204" pitchFamily="34" charset="0"/>
              </a:rPr>
              <a:t>Traditional aerial mapping: $10,000</a:t>
            </a:r>
          </a:p>
          <a:p>
            <a:pPr lvl="2">
              <a:buFont typeface="Wingdings" panose="05000000000000000000" pitchFamily="2" charset="2"/>
              <a:buChar char="§"/>
            </a:pPr>
            <a:r>
              <a:rPr lang="en-US" cap="none" dirty="0">
                <a:solidFill>
                  <a:schemeClr val="tx1">
                    <a:lumMod val="85000"/>
                    <a:lumOff val="15000"/>
                  </a:schemeClr>
                </a:solidFill>
                <a:ea typeface="Verdana" panose="020B0604030504040204" pitchFamily="34" charset="0"/>
                <a:cs typeface="Verdana" panose="020B0604030504040204" pitchFamily="34" charset="0"/>
              </a:rPr>
              <a:t> UAS mission: $120</a:t>
            </a:r>
          </a:p>
        </p:txBody>
      </p:sp>
      <p:sp>
        <p:nvSpPr>
          <p:cNvPr id="13" name="Rectangle 12"/>
          <p:cNvSpPr/>
          <p:nvPr/>
        </p:nvSpPr>
        <p:spPr>
          <a:xfrm>
            <a:off x="1378130" y="6056716"/>
            <a:ext cx="1560332" cy="359858"/>
          </a:xfrm>
          <a:prstGeom prst="rect">
            <a:avLst/>
          </a:prstGeom>
        </p:spPr>
        <p:txBody>
          <a:bodyPr wrap="none" lIns="82058" tIns="41029" rIns="82058" bIns="41029">
            <a:spAutoFit/>
          </a:bodyPr>
          <a:lstStyle/>
          <a:p>
            <a:pPr algn="ctr"/>
            <a:r>
              <a:rPr lang="en-US" b="1" dirty="0">
                <a:solidFill>
                  <a:schemeClr val="tx1">
                    <a:lumMod val="85000"/>
                    <a:lumOff val="15000"/>
                  </a:schemeClr>
                </a:solidFill>
                <a:latin typeface="Calibri" pitchFamily="34" charset="0"/>
              </a:rPr>
              <a:t>DEM </a:t>
            </a:r>
            <a:r>
              <a:rPr lang="en-US" b="1" dirty="0" err="1">
                <a:solidFill>
                  <a:schemeClr val="tx1">
                    <a:lumMod val="85000"/>
                    <a:lumOff val="15000"/>
                  </a:schemeClr>
                </a:solidFill>
                <a:latin typeface="Calibri" pitchFamily="34" charset="0"/>
              </a:rPr>
              <a:t>Hillshade</a:t>
            </a:r>
            <a:endParaRPr lang="en-US" b="1" dirty="0">
              <a:solidFill>
                <a:schemeClr val="tx1">
                  <a:lumMod val="85000"/>
                  <a:lumOff val="15000"/>
                </a:schemeClr>
              </a:solidFill>
              <a:latin typeface="Calibri" pitchFamily="34" charset="0"/>
            </a:endParaRPr>
          </a:p>
        </p:txBody>
      </p:sp>
      <p:sp>
        <p:nvSpPr>
          <p:cNvPr id="14" name="Rectangle 13"/>
          <p:cNvSpPr/>
          <p:nvPr/>
        </p:nvSpPr>
        <p:spPr>
          <a:xfrm>
            <a:off x="3957904" y="6009534"/>
            <a:ext cx="1953196" cy="359858"/>
          </a:xfrm>
          <a:prstGeom prst="rect">
            <a:avLst/>
          </a:prstGeom>
        </p:spPr>
        <p:txBody>
          <a:bodyPr wrap="none" lIns="82058" tIns="41029" rIns="82058" bIns="41029">
            <a:spAutoFit/>
          </a:bodyPr>
          <a:lstStyle/>
          <a:p>
            <a:pPr algn="ctr"/>
            <a:r>
              <a:rPr lang="en-US" b="1" dirty="0" err="1">
                <a:solidFill>
                  <a:schemeClr val="tx1">
                    <a:lumMod val="85000"/>
                    <a:lumOff val="15000"/>
                  </a:schemeClr>
                </a:solidFill>
                <a:latin typeface="Calibri" pitchFamily="34" charset="0"/>
              </a:rPr>
              <a:t>Orthophotography</a:t>
            </a:r>
            <a:endParaRPr lang="en-US" b="1" dirty="0">
              <a:solidFill>
                <a:schemeClr val="tx1">
                  <a:lumMod val="85000"/>
                  <a:lumOff val="15000"/>
                </a:schemeClr>
              </a:solidFill>
              <a:latin typeface="Calibri" pitchFamily="34" charset="0"/>
            </a:endParaRPr>
          </a:p>
        </p:txBody>
      </p:sp>
      <p:sp>
        <p:nvSpPr>
          <p:cNvPr id="15" name="Rectangle 14"/>
          <p:cNvSpPr/>
          <p:nvPr/>
        </p:nvSpPr>
        <p:spPr>
          <a:xfrm>
            <a:off x="7963328" y="6029316"/>
            <a:ext cx="2829461" cy="359858"/>
          </a:xfrm>
          <a:prstGeom prst="rect">
            <a:avLst/>
          </a:prstGeom>
        </p:spPr>
        <p:txBody>
          <a:bodyPr wrap="none" lIns="82058" tIns="41029" rIns="82058" bIns="41029">
            <a:spAutoFit/>
          </a:bodyPr>
          <a:lstStyle/>
          <a:p>
            <a:pPr algn="ctr"/>
            <a:r>
              <a:rPr lang="en-US" b="1" dirty="0">
                <a:solidFill>
                  <a:schemeClr val="tx1">
                    <a:lumMod val="85000"/>
                    <a:lumOff val="15000"/>
                  </a:schemeClr>
                </a:solidFill>
                <a:latin typeface="Calibri" pitchFamily="34" charset="0"/>
              </a:rPr>
              <a:t>Volumetric Change (meters)</a:t>
            </a:r>
          </a:p>
        </p:txBody>
      </p:sp>
      <p:pic>
        <p:nvPicPr>
          <p:cNvPr id="1331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561612" y="1862129"/>
            <a:ext cx="3334988" cy="399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306545" y="911795"/>
            <a:ext cx="4152030" cy="4974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182221" y="911795"/>
            <a:ext cx="4295404" cy="510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9977793" y="1656388"/>
            <a:ext cx="1423631" cy="3901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0151756" y="6075613"/>
            <a:ext cx="313044" cy="230832"/>
          </a:xfrm>
          <a:prstGeom prst="rect">
            <a:avLst/>
          </a:prstGeom>
        </p:spPr>
        <p:txBody>
          <a:bodyPr wrap="none">
            <a:spAutoFit/>
          </a:bodyPr>
          <a:lstStyle/>
          <a:p>
            <a:fld id="{66647B60-4C39-4AEF-8796-76BCA6F8C358}" type="slidenum">
              <a:rPr lang="en-US" sz="900">
                <a:latin typeface="Arial" panose="020B0604020202020204" pitchFamily="34" charset="0"/>
                <a:cs typeface="Arial" panose="020B0604020202020204" pitchFamily="34" charset="0"/>
              </a:rPr>
              <a:pPr/>
              <a:t>35</a:t>
            </a:fld>
            <a:endParaRPr lang="en-US" sz="900" dirty="0">
              <a:latin typeface="Arial" panose="020B0604020202020204" pitchFamily="34" charset="0"/>
              <a:cs typeface="Arial" panose="020B0604020202020204" pitchFamily="34" charset="0"/>
            </a:endParaRPr>
          </a:p>
        </p:txBody>
      </p:sp>
      <p:sp>
        <p:nvSpPr>
          <p:cNvPr id="18" name="Rectangle 3"/>
          <p:cNvSpPr>
            <a:spLocks noChangeArrowheads="1"/>
          </p:cNvSpPr>
          <p:nvPr/>
        </p:nvSpPr>
        <p:spPr bwMode="auto">
          <a:xfrm>
            <a:off x="1133475" y="-28576"/>
            <a:ext cx="8622472" cy="1059180"/>
          </a:xfrm>
          <a:prstGeom prst="rect">
            <a:avLst/>
          </a:prstGeom>
          <a:noFill/>
          <a:ln w="9525">
            <a:noFill/>
            <a:miter lim="800000"/>
            <a:headEnd/>
            <a:tailEnd/>
          </a:ln>
          <a:effectLst>
            <a:outerShdw dist="17961" dir="2700000" algn="ctr" rotWithShape="0">
              <a:schemeClr val="tx1"/>
            </a:outerShdw>
          </a:effectLst>
        </p:spPr>
        <p:txBody>
          <a:bodyPr/>
          <a:lstStyle/>
          <a:p>
            <a:pPr algn="ctr">
              <a:defRPr/>
            </a:pPr>
            <a:r>
              <a:rPr lang="en-US" sz="3200" kern="0" dirty="0">
                <a:latin typeface="+mj-lt"/>
              </a:rPr>
              <a:t>Gravel Pit Volumetric Analysis</a:t>
            </a:r>
            <a:r>
              <a:rPr lang="en-US" sz="2000" kern="0" dirty="0">
                <a:solidFill>
                  <a:schemeClr val="bg1"/>
                </a:solidFill>
                <a:latin typeface="+mj-lt"/>
              </a:rPr>
              <a:t>                  </a:t>
            </a:r>
          </a:p>
        </p:txBody>
      </p:sp>
      <p:pic>
        <p:nvPicPr>
          <p:cNvPr id="2" name="Picture 1"/>
          <p:cNvPicPr>
            <a:picLocks noChangeAspect="1"/>
          </p:cNvPicPr>
          <p:nvPr/>
        </p:nvPicPr>
        <p:blipFill>
          <a:blip r:embed="rId9"/>
          <a:stretch>
            <a:fillRect/>
          </a:stretch>
        </p:blipFill>
        <p:spPr>
          <a:xfrm>
            <a:off x="1176338" y="6392859"/>
            <a:ext cx="9067800" cy="558800"/>
          </a:xfrm>
          <a:prstGeom prst="rect">
            <a:avLst/>
          </a:prstGeom>
        </p:spPr>
      </p:pic>
      <p:sp>
        <p:nvSpPr>
          <p:cNvPr id="3" name="TextBox 2"/>
          <p:cNvSpPr txBox="1"/>
          <p:nvPr/>
        </p:nvSpPr>
        <p:spPr>
          <a:xfrm>
            <a:off x="8343900" y="200025"/>
            <a:ext cx="3543300" cy="369332"/>
          </a:xfrm>
          <a:prstGeom prst="rect">
            <a:avLst/>
          </a:prstGeom>
          <a:noFill/>
        </p:spPr>
        <p:txBody>
          <a:bodyPr wrap="square" rtlCol="0">
            <a:spAutoFit/>
          </a:bodyPr>
          <a:lstStyle/>
          <a:p>
            <a:r>
              <a:rPr lang="en-US" dirty="0"/>
              <a:t>Courtesy of Corey Plank, BLM </a:t>
            </a:r>
          </a:p>
        </p:txBody>
      </p:sp>
    </p:spTree>
    <p:extLst>
      <p:ext uri="{BB962C8B-B14F-4D97-AF65-F5344CB8AC3E}">
        <p14:creationId xmlns:p14="http://schemas.microsoft.com/office/powerpoint/2010/main" val="123670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1250"/>
                                  </p:stCondLst>
                                  <p:childTnLst>
                                    <p:set>
                                      <p:cBhvr>
                                        <p:cTn id="9" dur="1" fill="hold">
                                          <p:stCondLst>
                                            <p:cond delay="0"/>
                                          </p:stCondLst>
                                        </p:cTn>
                                        <p:tgtEl>
                                          <p:spTgt spid="13316"/>
                                        </p:tgtEl>
                                        <p:attrNameLst>
                                          <p:attrName>style.visibility</p:attrName>
                                        </p:attrNameLst>
                                      </p:cBhvr>
                                      <p:to>
                                        <p:strVal val="visible"/>
                                      </p:to>
                                    </p:set>
                                    <p:animEffect transition="in" filter="fade">
                                      <p:cBhvr>
                                        <p:cTn id="10" dur="1000"/>
                                        <p:tgtEl>
                                          <p:spTgt spid="13316"/>
                                        </p:tgtEl>
                                      </p:cBhvr>
                                    </p:animEffect>
                                  </p:childTnLst>
                                </p:cTn>
                              </p:par>
                            </p:childTnLst>
                          </p:cTn>
                        </p:par>
                        <p:par>
                          <p:cTn id="11" fill="hold">
                            <p:stCondLst>
                              <p:cond delay="2250"/>
                            </p:stCondLst>
                            <p:childTnLst>
                              <p:par>
                                <p:cTn id="12" presetID="10" presetClass="entr" presetSubtype="0" fill="hold" nodeType="afterEffect">
                                  <p:stCondLst>
                                    <p:cond delay="200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1000"/>
                                        <p:tgtEl>
                                          <p:spTgt spid="11266"/>
                                        </p:tgtEl>
                                      </p:cBhvr>
                                    </p:animEffect>
                                  </p:childTnLst>
                                </p:cTn>
                              </p:par>
                              <p:par>
                                <p:cTn id="15" presetID="10" presetClass="entr" presetSubtype="0" fill="hold" nodeType="withEffect">
                                  <p:stCondLst>
                                    <p:cond delay="2000"/>
                                  </p:stCondLst>
                                  <p:childTnLst>
                                    <p:set>
                                      <p:cBhvr>
                                        <p:cTn id="16" dur="1" fill="hold">
                                          <p:stCondLst>
                                            <p:cond delay="0"/>
                                          </p:stCondLst>
                                        </p:cTn>
                                        <p:tgtEl>
                                          <p:spTgt spid="11267"/>
                                        </p:tgtEl>
                                        <p:attrNameLst>
                                          <p:attrName>style.visibility</p:attrName>
                                        </p:attrNameLst>
                                      </p:cBhvr>
                                      <p:to>
                                        <p:strVal val="visible"/>
                                      </p:to>
                                    </p:set>
                                    <p:animEffect transition="in" filter="fade">
                                      <p:cBhvr>
                                        <p:cTn id="17" dur="1000"/>
                                        <p:tgtEl>
                                          <p:spTgt spid="1126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03389" y="1011062"/>
            <a:ext cx="8254999" cy="4418188"/>
            <a:chOff x="150813" y="1860551"/>
            <a:chExt cx="8748077" cy="4288630"/>
          </a:xfrm>
        </p:grpSpPr>
        <p:pic>
          <p:nvPicPr>
            <p:cNvPr id="6" name="Picture 14" descr="IR_hot_spot_black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50813" y="4089401"/>
              <a:ext cx="2774950" cy="2041525"/>
            </a:xfrm>
            <a:prstGeom prst="rect">
              <a:avLst/>
            </a:prstGeom>
            <a:noFill/>
            <a:ln w="9525">
              <a:solidFill>
                <a:schemeClr val="tx1"/>
              </a:solidFill>
              <a:miter lim="800000"/>
              <a:headEnd/>
              <a:tailEnd/>
            </a:ln>
          </p:spPr>
        </p:pic>
        <p:pic>
          <p:nvPicPr>
            <p:cNvPr id="7" name="Picture 14" descr="2009_11_04_01_08_45_12TUK45795146"/>
            <p:cNvPicPr>
              <a:picLocks noChangeAspect="1" noChangeArrowheads="1"/>
            </p:cNvPicPr>
            <p:nvPr/>
          </p:nvPicPr>
          <p:blipFill>
            <a:blip r:embed="rId3" cstate="print">
              <a:lum bright="6000" contrast="12000"/>
              <a:extLst>
                <a:ext uri="{28A0092B-C50C-407E-A947-70E740481C1C}">
                  <a14:useLocalDpi xmlns:a14="http://schemas.microsoft.com/office/drawing/2010/main" val="0"/>
                </a:ext>
              </a:extLst>
            </a:blip>
            <a:srcRect/>
            <a:stretch>
              <a:fillRect/>
            </a:stretch>
          </p:blipFill>
          <p:spPr bwMode="auto">
            <a:xfrm>
              <a:off x="150813" y="1898650"/>
              <a:ext cx="2774950" cy="2081213"/>
            </a:xfrm>
            <a:prstGeom prst="rect">
              <a:avLst/>
            </a:prstGeom>
            <a:noFill/>
            <a:ln w="9525">
              <a:solidFill>
                <a:schemeClr val="tx1"/>
              </a:solidFill>
              <a:miter lim="800000"/>
              <a:headEnd/>
              <a:tailEnd/>
            </a:ln>
          </p:spPr>
        </p:pic>
        <p:pic>
          <p:nvPicPr>
            <p:cNvPr id="8" name="Picture 11" descr="102_12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5690" y="2058988"/>
              <a:ext cx="1460500" cy="757238"/>
            </a:xfrm>
            <a:prstGeom prst="rect">
              <a:avLst/>
            </a:prstGeom>
            <a:noFill/>
            <a:ln w="9525">
              <a:noFill/>
              <a:miter lim="800000"/>
              <a:headEnd/>
              <a:tailEnd/>
            </a:ln>
          </p:spPr>
        </p:pic>
        <p:pic>
          <p:nvPicPr>
            <p:cNvPr id="9" name="Picture 12" descr="IR_hot_spot_white3"/>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080772" y="4090194"/>
              <a:ext cx="2795893" cy="2058987"/>
            </a:xfrm>
            <a:prstGeom prst="rect">
              <a:avLst/>
            </a:prstGeom>
            <a:noFill/>
            <a:ln w="9525">
              <a:solidFill>
                <a:schemeClr val="tx1"/>
              </a:solidFill>
              <a:miter lim="800000"/>
              <a:headEnd/>
              <a:tailEnd/>
            </a:ln>
          </p:spPr>
        </p:pic>
        <p:pic>
          <p:nvPicPr>
            <p:cNvPr id="10" name="Picture 13" descr="IR_hot_spot_white2"/>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3105784" y="4089401"/>
              <a:ext cx="2808605" cy="2058987"/>
            </a:xfrm>
            <a:prstGeom prst="rect">
              <a:avLst/>
            </a:prstGeom>
            <a:noFill/>
            <a:ln w="9525">
              <a:solidFill>
                <a:schemeClr val="tx1"/>
              </a:solidFill>
              <a:miter lim="800000"/>
              <a:headEnd/>
              <a:tailEnd/>
            </a:ln>
          </p:spPr>
        </p:pic>
        <p:pic>
          <p:nvPicPr>
            <p:cNvPr id="11" name="Picture 16" descr="2009_11_04_02_11_11_12TUK45775159"/>
            <p:cNvPicPr>
              <a:picLocks noChangeAspect="1" noChangeArrowheads="1"/>
            </p:cNvPicPr>
            <p:nvPr/>
          </p:nvPicPr>
          <p:blipFill>
            <a:blip r:embed="rId7" cstate="print">
              <a:lum bright="6000" contrast="6000"/>
              <a:extLst>
                <a:ext uri="{28A0092B-C50C-407E-A947-70E740481C1C}">
                  <a14:useLocalDpi xmlns:a14="http://schemas.microsoft.com/office/drawing/2010/main" val="0"/>
                </a:ext>
              </a:extLst>
            </a:blip>
            <a:srcRect/>
            <a:stretch>
              <a:fillRect/>
            </a:stretch>
          </p:blipFill>
          <p:spPr bwMode="auto">
            <a:xfrm>
              <a:off x="3091815" y="1860551"/>
              <a:ext cx="2832100" cy="2124075"/>
            </a:xfrm>
            <a:prstGeom prst="rect">
              <a:avLst/>
            </a:prstGeom>
            <a:noFill/>
            <a:ln w="9525">
              <a:solidFill>
                <a:schemeClr val="tx1"/>
              </a:solidFill>
              <a:miter lim="800000"/>
              <a:headEnd/>
              <a:tailEnd/>
            </a:ln>
          </p:spPr>
        </p:pic>
        <p:pic>
          <p:nvPicPr>
            <p:cNvPr id="12" name="Picture 17" descr="2009_11_04_03_32_12_12TUK49125274"/>
            <p:cNvPicPr>
              <a:picLocks noChangeAspect="1" noChangeArrowheads="1"/>
            </p:cNvPicPr>
            <p:nvPr/>
          </p:nvPicPr>
          <p:blipFill>
            <a:blip r:embed="rId8" cstate="print">
              <a:lum bright="6000" contrast="12000"/>
              <a:extLst>
                <a:ext uri="{28A0092B-C50C-407E-A947-70E740481C1C}">
                  <a14:useLocalDpi xmlns:a14="http://schemas.microsoft.com/office/drawing/2010/main" val="0"/>
                </a:ext>
              </a:extLst>
            </a:blip>
            <a:srcRect/>
            <a:stretch>
              <a:fillRect/>
            </a:stretch>
          </p:blipFill>
          <p:spPr bwMode="auto">
            <a:xfrm>
              <a:off x="6092190" y="1879601"/>
              <a:ext cx="2806700" cy="2105025"/>
            </a:xfrm>
            <a:prstGeom prst="rect">
              <a:avLst/>
            </a:prstGeom>
            <a:noFill/>
            <a:ln w="9525">
              <a:solidFill>
                <a:schemeClr val="tx1"/>
              </a:solidFill>
              <a:miter lim="800000"/>
              <a:headEnd/>
              <a:tailEnd/>
            </a:ln>
          </p:spPr>
        </p:pic>
      </p:grpSp>
      <p:sp>
        <p:nvSpPr>
          <p:cNvPr id="18" name="Text Box 15"/>
          <p:cNvSpPr txBox="1">
            <a:spLocks noChangeArrowheads="1"/>
          </p:cNvSpPr>
          <p:nvPr/>
        </p:nvSpPr>
        <p:spPr bwMode="auto">
          <a:xfrm>
            <a:off x="2991405" y="5593382"/>
            <a:ext cx="5943600" cy="461665"/>
          </a:xfrm>
          <a:prstGeom prst="rect">
            <a:avLst/>
          </a:prstGeom>
          <a:noFill/>
          <a:ln w="12700">
            <a:noFill/>
            <a:miter lim="800000"/>
            <a:headEnd/>
            <a:tailEnd/>
          </a:ln>
        </p:spPr>
        <p:txBody>
          <a:bodyPr wrap="square">
            <a:spAutoFit/>
          </a:bodyPr>
          <a:lstStyle/>
          <a:p>
            <a:pPr algn="ctr"/>
            <a:r>
              <a:rPr lang="en-US" sz="2400" b="1" dirty="0"/>
              <a:t>Thermal Infrared Imaging of Prescribed Burn</a:t>
            </a:r>
          </a:p>
        </p:txBody>
      </p:sp>
      <p:sp>
        <p:nvSpPr>
          <p:cNvPr id="15" name="Title 1"/>
          <p:cNvSpPr>
            <a:spLocks noGrp="1"/>
          </p:cNvSpPr>
          <p:nvPr>
            <p:ph type="title"/>
          </p:nvPr>
        </p:nvSpPr>
        <p:spPr>
          <a:xfrm>
            <a:off x="2835764" y="318977"/>
            <a:ext cx="8803342" cy="827771"/>
          </a:xfrm>
        </p:spPr>
        <p:txBody>
          <a:bodyPr>
            <a:normAutofit fontScale="90000"/>
          </a:bodyPr>
          <a:lstStyle/>
          <a:p>
            <a:pPr>
              <a:defRPr/>
            </a:pPr>
            <a:r>
              <a:rPr lang="en-US" sz="4000" dirty="0">
                <a:effectLst>
                  <a:outerShdw blurRad="38100" dist="38100" dir="2700000" algn="tl">
                    <a:srgbClr val="000000">
                      <a:alpha val="43137"/>
                    </a:srgbClr>
                  </a:outerShdw>
                </a:effectLst>
              </a:rPr>
              <a:t>Wildfire – Prescribed Burn Spread</a:t>
            </a:r>
            <a:br>
              <a:rPr lang="en-US" sz="4000" b="1" dirty="0">
                <a:solidFill>
                  <a:srgbClr val="FFFFFF"/>
                </a:solidFill>
                <a:effectLst>
                  <a:outerShdw blurRad="38100" dist="38100" dir="2700000" algn="tl">
                    <a:srgbClr val="000000">
                      <a:alpha val="43137"/>
                    </a:srgbClr>
                  </a:outerShdw>
                </a:effectLst>
              </a:rPr>
            </a:br>
            <a:endParaRPr lang="en-US" sz="4000" b="1" dirty="0">
              <a:solidFill>
                <a:srgbClr val="FFFFFF"/>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9"/>
          <a:stretch>
            <a:fillRect/>
          </a:stretch>
        </p:blipFill>
        <p:spPr>
          <a:xfrm>
            <a:off x="1619250" y="6299200"/>
            <a:ext cx="9067800" cy="558800"/>
          </a:xfrm>
          <a:prstGeom prst="rect">
            <a:avLst/>
          </a:prstGeom>
        </p:spPr>
      </p:pic>
      <p:sp>
        <p:nvSpPr>
          <p:cNvPr id="4" name="Rectangle 3"/>
          <p:cNvSpPr/>
          <p:nvPr/>
        </p:nvSpPr>
        <p:spPr>
          <a:xfrm>
            <a:off x="9307043" y="5738001"/>
            <a:ext cx="2995051" cy="369332"/>
          </a:xfrm>
          <a:prstGeom prst="rect">
            <a:avLst/>
          </a:prstGeom>
        </p:spPr>
        <p:txBody>
          <a:bodyPr wrap="none">
            <a:spAutoFit/>
          </a:bodyPr>
          <a:lstStyle/>
          <a:p>
            <a:r>
              <a:rPr lang="en-US" dirty="0"/>
              <a:t>Courtesy of Corey Plank, BLM </a:t>
            </a:r>
          </a:p>
        </p:txBody>
      </p:sp>
    </p:spTree>
    <p:extLst>
      <p:ext uri="{BB962C8B-B14F-4D97-AF65-F5344CB8AC3E}">
        <p14:creationId xmlns:p14="http://schemas.microsoft.com/office/powerpoint/2010/main" val="704735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8806" y="100013"/>
            <a:ext cx="3707530" cy="737534"/>
          </a:xfrm>
        </p:spPr>
        <p:txBody>
          <a:bodyPr>
            <a:noAutofit/>
          </a:bodyPr>
          <a:lstStyle/>
          <a:p>
            <a:r>
              <a:rPr lang="en-US" sz="3600" b="1">
                <a:solidFill>
                  <a:prstClr val="black"/>
                </a:solidFill>
                <a:ea typeface="Tahoma" panose="020B0604030504040204" pitchFamily="34" charset="0"/>
                <a:cs typeface="Tahoma" panose="020B0604030504040204" pitchFamily="34" charset="0"/>
              </a:rPr>
              <a:t>Law </a:t>
            </a:r>
            <a:r>
              <a:rPr lang="en-US" sz="3600" b="1" dirty="0">
                <a:solidFill>
                  <a:prstClr val="black"/>
                </a:solidFill>
                <a:ea typeface="Tahoma" panose="020B0604030504040204" pitchFamily="34" charset="0"/>
                <a:cs typeface="Tahoma" panose="020B0604030504040204" pitchFamily="34" charset="0"/>
              </a:rPr>
              <a:t>Enforcement</a:t>
            </a:r>
            <a:endParaRPr lang="en-US" sz="3600" b="1" dirty="0"/>
          </a:p>
        </p:txBody>
      </p:sp>
      <p:pic>
        <p:nvPicPr>
          <p:cNvPr id="5" name="Picture 4"/>
          <p:cNvPicPr>
            <a:picLocks noChangeAspect="1"/>
          </p:cNvPicPr>
          <p:nvPr/>
        </p:nvPicPr>
        <p:blipFill>
          <a:blip r:embed="rId2"/>
          <a:stretch>
            <a:fillRect/>
          </a:stretch>
        </p:blipFill>
        <p:spPr>
          <a:xfrm>
            <a:off x="999563" y="865092"/>
            <a:ext cx="4522695" cy="452269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106" y="791910"/>
            <a:ext cx="4016188" cy="5250148"/>
          </a:xfrm>
          <a:prstGeom prst="rect">
            <a:avLst/>
          </a:prstGeom>
        </p:spPr>
      </p:pic>
      <p:sp>
        <p:nvSpPr>
          <p:cNvPr id="11" name="Rectangle 10"/>
          <p:cNvSpPr/>
          <p:nvPr/>
        </p:nvSpPr>
        <p:spPr>
          <a:xfrm>
            <a:off x="143435" y="5993955"/>
            <a:ext cx="11833411" cy="646331"/>
          </a:xfrm>
          <a:prstGeom prst="rect">
            <a:avLst/>
          </a:prstGeom>
        </p:spPr>
        <p:txBody>
          <a:bodyPr wrap="square">
            <a:spAutoFit/>
          </a:bodyPr>
          <a:lstStyle/>
          <a:p>
            <a:r>
              <a:rPr lang="en-US" dirty="0" err="1"/>
              <a:t>Ozcan</a:t>
            </a:r>
            <a:r>
              <a:rPr lang="en-US" dirty="0"/>
              <a:t>, A. H., </a:t>
            </a:r>
            <a:r>
              <a:rPr lang="en-US" dirty="0" err="1"/>
              <a:t>Unsalan</a:t>
            </a:r>
            <a:r>
              <a:rPr lang="en-US" dirty="0"/>
              <a:t>, C., &amp; </a:t>
            </a:r>
            <a:r>
              <a:rPr lang="en-US" dirty="0" err="1"/>
              <a:t>Reinartz</a:t>
            </a:r>
            <a:r>
              <a:rPr lang="en-US" dirty="0"/>
              <a:t>, P. (2015, June). Sparse people group and crowd detection using spatial point statistics in airborne images. In Recent Advances in Space Technologies (RAST), 2015 7th International Conference on (pp. 307-310). IEEE.</a:t>
            </a:r>
          </a:p>
        </p:txBody>
      </p:sp>
    </p:spTree>
    <p:extLst>
      <p:ext uri="{BB962C8B-B14F-4D97-AF65-F5344CB8AC3E}">
        <p14:creationId xmlns:p14="http://schemas.microsoft.com/office/powerpoint/2010/main" val="3539345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6" name="Rectangle 10"/>
          <p:cNvSpPr>
            <a:spLocks noChangeArrowheads="1"/>
          </p:cNvSpPr>
          <p:nvPr/>
        </p:nvSpPr>
        <p:spPr bwMode="auto">
          <a:xfrm>
            <a:off x="852768" y="0"/>
            <a:ext cx="10665759" cy="838200"/>
          </a:xfrm>
          <a:prstGeom prst="rect">
            <a:avLst/>
          </a:prstGeom>
          <a:noFill/>
          <a:ln w="9525">
            <a:noFill/>
            <a:miter lim="800000"/>
            <a:headEnd/>
            <a:tailEnd/>
          </a:ln>
          <a:effectLst/>
        </p:spPr>
        <p:txBody>
          <a:bodyPr anchor="ctr"/>
          <a:lstStyle/>
          <a:p>
            <a:pPr algn="ctr" eaLnBrk="0" hangingPunct="0">
              <a:defRPr/>
            </a:pPr>
            <a:r>
              <a:rPr lang="en-US" sz="3600" b="1" dirty="0">
                <a:effectLst>
                  <a:outerShdw blurRad="38100" dist="38100" dir="2700000" algn="tl">
                    <a:srgbClr val="DDDDDD"/>
                  </a:outerShdw>
                </a:effectLst>
                <a:latin typeface="+mj-lt"/>
              </a:rPr>
              <a:t>Low-cost Platforms, Cameras and GPS Triggering System</a:t>
            </a:r>
          </a:p>
        </p:txBody>
      </p:sp>
      <p:pic>
        <p:nvPicPr>
          <p:cNvPr id="148493" name="Picture 12" descr="SDSU_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853" y="5272058"/>
            <a:ext cx="492919"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3" name="Line 14"/>
          <p:cNvSpPr>
            <a:spLocks noChangeShapeType="1"/>
          </p:cNvSpPr>
          <p:nvPr/>
        </p:nvSpPr>
        <p:spPr bwMode="auto">
          <a:xfrm>
            <a:off x="952501" y="5665756"/>
            <a:ext cx="3857625"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485" name="Rectangle 16"/>
          <p:cNvSpPr>
            <a:spLocks noChangeArrowheads="1"/>
          </p:cNvSpPr>
          <p:nvPr/>
        </p:nvSpPr>
        <p:spPr bwMode="auto">
          <a:xfrm>
            <a:off x="952501" y="14256"/>
            <a:ext cx="105441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eaLnBrk="0" hangingPunct="0">
              <a:spcBef>
                <a:spcPct val="20000"/>
              </a:spcBef>
            </a:pPr>
            <a:r>
              <a:rPr lang="en-US" sz="2300" b="1"/>
              <a:t> </a:t>
            </a:r>
            <a:endParaRPr lang="en-US" sz="2300" dirty="0"/>
          </a:p>
        </p:txBody>
      </p:sp>
      <p:sp>
        <p:nvSpPr>
          <p:cNvPr id="148486" name="Slide Number Placeholder 20"/>
          <p:cNvSpPr>
            <a:spLocks noGrp="1"/>
          </p:cNvSpPr>
          <p:nvPr>
            <p:ph type="sldNum" sz="quarter" idx="12"/>
          </p:nvPr>
        </p:nvSpPr>
        <p:spPr bwMode="auto">
          <a:xfrm>
            <a:off x="8610600" y="5456206"/>
            <a:ext cx="2743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F6F275-3C08-514F-9A03-34ADC8ABC8B1}" type="slidenum">
              <a:rPr lang="en-US" sz="1400">
                <a:latin typeface="Times New Roman" charset="0"/>
              </a:rPr>
              <a:pPr eaLnBrk="1" hangingPunct="1"/>
              <a:t>38</a:t>
            </a:fld>
            <a:endParaRPr lang="en-US" sz="1400">
              <a:latin typeface="Times New Roman" charset="0"/>
            </a:endParaRPr>
          </a:p>
        </p:txBody>
      </p:sp>
      <p:pic>
        <p:nvPicPr>
          <p:cNvPr id="1484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53172"/>
          <a:stretch>
            <a:fillRect/>
          </a:stretch>
        </p:blipFill>
        <p:spPr bwMode="auto">
          <a:xfrm>
            <a:off x="144992" y="4313729"/>
            <a:ext cx="3007659" cy="179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48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564" y="4335862"/>
            <a:ext cx="2400301" cy="1621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4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883" y="4543675"/>
            <a:ext cx="2683840" cy="147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490" name="Picture 4" descr="IMG_4361"/>
          <p:cNvPicPr>
            <a:picLocks noChangeAspect="1" noChangeArrowheads="1"/>
          </p:cNvPicPr>
          <p:nvPr/>
        </p:nvPicPr>
        <p:blipFill>
          <a:blip r:embed="rId6">
            <a:extLst>
              <a:ext uri="{28A0092B-C50C-407E-A947-70E740481C1C}">
                <a14:useLocalDpi xmlns:a14="http://schemas.microsoft.com/office/drawing/2010/main" val="0"/>
              </a:ext>
            </a:extLst>
          </a:blip>
          <a:srcRect l="26666" t="27121" r="31429"/>
          <a:stretch>
            <a:fillRect/>
          </a:stretch>
        </p:blipFill>
        <p:spPr bwMode="auto">
          <a:xfrm>
            <a:off x="3334871" y="1418809"/>
            <a:ext cx="2292247" cy="2215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492" name="Picture 17"/>
          <p:cNvPicPr>
            <a:picLocks noChangeAspect="1"/>
          </p:cNvPicPr>
          <p:nvPr/>
        </p:nvPicPr>
        <p:blipFill>
          <a:blip r:embed="rId7" cstate="print">
            <a:extLst>
              <a:ext uri="{28A0092B-C50C-407E-A947-70E740481C1C}">
                <a14:useLocalDpi xmlns:a14="http://schemas.microsoft.com/office/drawing/2010/main" val="0"/>
              </a:ext>
            </a:extLst>
          </a:blip>
          <a:srcRect r="49100"/>
          <a:stretch>
            <a:fillRect/>
          </a:stretch>
        </p:blipFill>
        <p:spPr bwMode="auto">
          <a:xfrm>
            <a:off x="0" y="1469970"/>
            <a:ext cx="3436260" cy="1964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8905854" y="1860985"/>
            <a:ext cx="3286146" cy="1465728"/>
          </a:xfrm>
          <a:prstGeom prst="rect">
            <a:avLst/>
          </a:prstGeom>
        </p:spPr>
      </p:pic>
      <p:sp>
        <p:nvSpPr>
          <p:cNvPr id="3" name="TextBox 2"/>
          <p:cNvSpPr txBox="1"/>
          <p:nvPr/>
        </p:nvSpPr>
        <p:spPr>
          <a:xfrm>
            <a:off x="806822" y="933139"/>
            <a:ext cx="2438400" cy="461665"/>
          </a:xfrm>
          <a:prstGeom prst="rect">
            <a:avLst/>
          </a:prstGeom>
          <a:noFill/>
        </p:spPr>
        <p:txBody>
          <a:bodyPr wrap="square" rtlCol="0">
            <a:spAutoFit/>
          </a:bodyPr>
          <a:lstStyle/>
          <a:p>
            <a:r>
              <a:rPr lang="en-US" sz="2400" dirty="0"/>
              <a:t>NEOS, LTD.</a:t>
            </a:r>
          </a:p>
        </p:txBody>
      </p:sp>
      <p:sp>
        <p:nvSpPr>
          <p:cNvPr id="4" name="TextBox 3"/>
          <p:cNvSpPr txBox="1"/>
          <p:nvPr/>
        </p:nvSpPr>
        <p:spPr>
          <a:xfrm>
            <a:off x="3541058" y="874885"/>
            <a:ext cx="2626660" cy="461665"/>
          </a:xfrm>
          <a:prstGeom prst="rect">
            <a:avLst/>
          </a:prstGeom>
          <a:noFill/>
        </p:spPr>
        <p:txBody>
          <a:bodyPr wrap="square" rtlCol="0">
            <a:spAutoFit/>
          </a:bodyPr>
          <a:lstStyle/>
          <a:p>
            <a:r>
              <a:rPr lang="en-US" sz="2400" dirty="0" err="1"/>
              <a:t>TerraPan</a:t>
            </a:r>
            <a:r>
              <a:rPr lang="en-US" sz="2400" dirty="0"/>
              <a:t> Labs</a:t>
            </a:r>
          </a:p>
        </p:txBody>
      </p:sp>
      <p:sp>
        <p:nvSpPr>
          <p:cNvPr id="5" name="TextBox 4"/>
          <p:cNvSpPr txBox="1"/>
          <p:nvPr/>
        </p:nvSpPr>
        <p:spPr>
          <a:xfrm>
            <a:off x="9663950" y="910741"/>
            <a:ext cx="2886635" cy="461665"/>
          </a:xfrm>
          <a:prstGeom prst="rect">
            <a:avLst/>
          </a:prstGeom>
          <a:noFill/>
        </p:spPr>
        <p:txBody>
          <a:bodyPr wrap="square" rtlCol="0">
            <a:spAutoFit/>
          </a:bodyPr>
          <a:lstStyle/>
          <a:p>
            <a:r>
              <a:rPr lang="en-US" sz="2400" dirty="0"/>
              <a:t>Action Drone</a:t>
            </a:r>
          </a:p>
        </p:txBody>
      </p:sp>
      <p:pic>
        <p:nvPicPr>
          <p:cNvPr id="6" name="Picture 5"/>
          <p:cNvPicPr>
            <a:picLocks noChangeAspect="1"/>
          </p:cNvPicPr>
          <p:nvPr/>
        </p:nvPicPr>
        <p:blipFill>
          <a:blip r:embed="rId9"/>
          <a:stretch>
            <a:fillRect/>
          </a:stretch>
        </p:blipFill>
        <p:spPr>
          <a:xfrm>
            <a:off x="5622512" y="1699621"/>
            <a:ext cx="3521488" cy="1815013"/>
          </a:xfrm>
          <a:prstGeom prst="rect">
            <a:avLst/>
          </a:prstGeom>
        </p:spPr>
      </p:pic>
      <p:sp>
        <p:nvSpPr>
          <p:cNvPr id="7" name="TextBox 6"/>
          <p:cNvSpPr txBox="1"/>
          <p:nvPr/>
        </p:nvSpPr>
        <p:spPr>
          <a:xfrm>
            <a:off x="6795248" y="1018299"/>
            <a:ext cx="1290917" cy="461665"/>
          </a:xfrm>
          <a:prstGeom prst="rect">
            <a:avLst/>
          </a:prstGeom>
          <a:noFill/>
        </p:spPr>
        <p:txBody>
          <a:bodyPr wrap="square" rtlCol="0">
            <a:spAutoFit/>
          </a:bodyPr>
          <a:lstStyle/>
          <a:p>
            <a:r>
              <a:rPr lang="en-US" sz="2400" dirty="0"/>
              <a:t>CESAR</a:t>
            </a:r>
          </a:p>
        </p:txBody>
      </p:sp>
      <p:sp>
        <p:nvSpPr>
          <p:cNvPr id="8" name="TextBox 7"/>
          <p:cNvSpPr txBox="1"/>
          <p:nvPr/>
        </p:nvSpPr>
        <p:spPr>
          <a:xfrm>
            <a:off x="3259256" y="3890126"/>
            <a:ext cx="2571701" cy="430887"/>
          </a:xfrm>
          <a:prstGeom prst="rect">
            <a:avLst/>
          </a:prstGeom>
          <a:noFill/>
        </p:spPr>
        <p:txBody>
          <a:bodyPr wrap="square" rtlCol="0">
            <a:spAutoFit/>
          </a:bodyPr>
          <a:lstStyle/>
          <a:p>
            <a:r>
              <a:rPr lang="en-US" sz="2200" dirty="0"/>
              <a:t>Small digital camera</a:t>
            </a:r>
          </a:p>
        </p:txBody>
      </p:sp>
      <p:sp>
        <p:nvSpPr>
          <p:cNvPr id="9" name="TextBox 8"/>
          <p:cNvSpPr txBox="1"/>
          <p:nvPr/>
        </p:nvSpPr>
        <p:spPr>
          <a:xfrm>
            <a:off x="296428" y="3475617"/>
            <a:ext cx="3024288" cy="769441"/>
          </a:xfrm>
          <a:prstGeom prst="rect">
            <a:avLst/>
          </a:prstGeom>
          <a:noFill/>
        </p:spPr>
        <p:txBody>
          <a:bodyPr wrap="square" rtlCol="0">
            <a:spAutoFit/>
          </a:bodyPr>
          <a:lstStyle/>
          <a:p>
            <a:r>
              <a:rPr lang="en-US" sz="2200" dirty="0"/>
              <a:t>Digital single </a:t>
            </a:r>
            <a:r>
              <a:rPr lang="en-US" sz="2200"/>
              <a:t>lens reflex (DSLR)  camera</a:t>
            </a:r>
            <a:endParaRPr lang="en-US" sz="2200" dirty="0"/>
          </a:p>
        </p:txBody>
      </p:sp>
      <p:sp>
        <p:nvSpPr>
          <p:cNvPr id="10" name="TextBox 9"/>
          <p:cNvSpPr txBox="1"/>
          <p:nvPr/>
        </p:nvSpPr>
        <p:spPr>
          <a:xfrm>
            <a:off x="9734890" y="3753708"/>
            <a:ext cx="2151530" cy="430887"/>
          </a:xfrm>
          <a:prstGeom prst="rect">
            <a:avLst/>
          </a:prstGeom>
          <a:noFill/>
        </p:spPr>
        <p:txBody>
          <a:bodyPr wrap="square" rtlCol="0">
            <a:spAutoFit/>
          </a:bodyPr>
          <a:lstStyle/>
          <a:p>
            <a:r>
              <a:rPr lang="en-US" sz="2200" dirty="0"/>
              <a:t>GPS triggering</a:t>
            </a:r>
          </a:p>
        </p:txBody>
      </p:sp>
      <p:pic>
        <p:nvPicPr>
          <p:cNvPr id="24"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6471" y="6188764"/>
            <a:ext cx="1728379" cy="639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1"/>
          <a:stretch>
            <a:fillRect/>
          </a:stretch>
        </p:blipFill>
        <p:spPr>
          <a:xfrm>
            <a:off x="10413378" y="6041268"/>
            <a:ext cx="861982" cy="857916"/>
          </a:xfrm>
          <a:prstGeom prst="rect">
            <a:avLst/>
          </a:prstGeom>
        </p:spPr>
      </p:pic>
      <p:pic>
        <p:nvPicPr>
          <p:cNvPr id="26" name="Picture 10" descr="MS-4100.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55072" y="4505739"/>
            <a:ext cx="2261546" cy="1557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6771861" y="3790123"/>
            <a:ext cx="1868557" cy="769441"/>
          </a:xfrm>
          <a:prstGeom prst="rect">
            <a:avLst/>
          </a:prstGeom>
          <a:noFill/>
        </p:spPr>
        <p:txBody>
          <a:bodyPr wrap="square" rtlCol="0">
            <a:spAutoFit/>
          </a:bodyPr>
          <a:lstStyle/>
          <a:p>
            <a:r>
              <a:rPr lang="en-US" sz="2200" dirty="0"/>
              <a:t>Color infrared </a:t>
            </a:r>
          </a:p>
          <a:p>
            <a:r>
              <a:rPr lang="en-US" sz="2200" dirty="0"/>
              <a:t>digital camera</a:t>
            </a:r>
          </a:p>
        </p:txBody>
      </p:sp>
    </p:spTree>
    <p:extLst>
      <p:ext uri="{BB962C8B-B14F-4D97-AF65-F5344CB8AC3E}">
        <p14:creationId xmlns:p14="http://schemas.microsoft.com/office/powerpoint/2010/main" val="198138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E:\TO_BE_ORGANIZED\e_drive\FC_Full_Paper_Final_Submission\Table_and_Figure_TIFS\figure_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D5762FA-3A7D-4963-A274-3D674486F635}" type="slidenum">
              <a:rPr lang="en-US" sz="1400">
                <a:solidFill>
                  <a:srgbClr val="000000"/>
                </a:solidFill>
              </a:rPr>
              <a:pPr eaLnBrk="1" hangingPunct="1"/>
              <a:t>39</a:t>
            </a:fld>
            <a:endParaRPr lang="en-US" sz="1400">
              <a:solidFill>
                <a:srgbClr val="000000"/>
              </a:solidFill>
            </a:endParaRPr>
          </a:p>
        </p:txBody>
      </p:sp>
      <p:sp>
        <p:nvSpPr>
          <p:cNvPr id="2" name="TextBox 1"/>
          <p:cNvSpPr txBox="1"/>
          <p:nvPr/>
        </p:nvSpPr>
        <p:spPr>
          <a:xfrm>
            <a:off x="8291458" y="239843"/>
            <a:ext cx="3730653" cy="3416320"/>
          </a:xfrm>
          <a:prstGeom prst="rect">
            <a:avLst/>
          </a:prstGeom>
          <a:solidFill>
            <a:srgbClr val="FFFF00"/>
          </a:solidFill>
        </p:spPr>
        <p:txBody>
          <a:bodyPr wrap="square" rtlCol="0">
            <a:spAutoFit/>
          </a:bodyPr>
          <a:lstStyle/>
          <a:p>
            <a:r>
              <a:rPr lang="en-US" sz="2400" b="1" dirty="0"/>
              <a:t>      </a:t>
            </a:r>
            <a:r>
              <a:rPr lang="en-US" sz="2400" b="1" u="sng" dirty="0"/>
              <a:t>Repeat station imaging</a:t>
            </a:r>
            <a:r>
              <a:rPr lang="en-US" sz="2400" b="1" dirty="0"/>
              <a:t>   </a:t>
            </a:r>
          </a:p>
          <a:p>
            <a:r>
              <a:rPr lang="en-US" sz="2400" b="1" dirty="0"/>
              <a:t>         </a:t>
            </a:r>
            <a:r>
              <a:rPr lang="en-US" sz="2400" b="1" u="sng" dirty="0"/>
              <a:t>(RSI)  approach</a:t>
            </a:r>
            <a:r>
              <a:rPr lang="en-US" sz="2400" b="1" dirty="0"/>
              <a:t>        </a:t>
            </a:r>
          </a:p>
          <a:p>
            <a:pPr marL="342900" indent="-342900">
              <a:buAutoNum type="arabicParenR"/>
            </a:pPr>
            <a:r>
              <a:rPr lang="en-US" sz="2400" b="1" dirty="0"/>
              <a:t>Capture image over time from same location in sky using GPS navigation and triggering</a:t>
            </a:r>
          </a:p>
          <a:p>
            <a:pPr marL="342900" indent="-342900">
              <a:buAutoNum type="arabicParenR"/>
            </a:pPr>
            <a:r>
              <a:rPr lang="en-US" sz="2400" b="1" dirty="0"/>
              <a:t>Replicates view geometry</a:t>
            </a:r>
          </a:p>
          <a:p>
            <a:pPr marL="342900" indent="-342900">
              <a:buAutoNum type="arabicParenR"/>
            </a:pPr>
            <a:r>
              <a:rPr lang="en-US" sz="2400" b="1" dirty="0"/>
              <a:t>Process frame-by-frame</a:t>
            </a:r>
          </a:p>
        </p:txBody>
      </p:sp>
    </p:spTree>
    <p:extLst>
      <p:ext uri="{BB962C8B-B14F-4D97-AF65-F5344CB8AC3E}">
        <p14:creationId xmlns:p14="http://schemas.microsoft.com/office/powerpoint/2010/main" val="197967260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p:cNvSpPr>
            <a:spLocks noGrp="1" noChangeArrowheads="1"/>
          </p:cNvSpPr>
          <p:nvPr>
            <p:ph type="title"/>
          </p:nvPr>
        </p:nvSpPr>
        <p:spPr>
          <a:xfrm>
            <a:off x="1905000" y="228600"/>
            <a:ext cx="10287000" cy="1143000"/>
          </a:xfrm>
        </p:spPr>
        <p:txBody>
          <a:bodyPr/>
          <a:lstStyle/>
          <a:p>
            <a:pPr>
              <a:defRPr/>
            </a:pPr>
            <a:r>
              <a:rPr lang="en-US" sz="3200" dirty="0">
                <a:effectLst>
                  <a:outerShdw blurRad="38100" dist="38100" dir="2700000" algn="tl">
                    <a:srgbClr val="000000"/>
                  </a:outerShdw>
                </a:effectLst>
                <a:ea typeface="ＭＳ Ｐゴシック" charset="0"/>
                <a:cs typeface="ＭＳ Ｐゴシック" charset="0"/>
              </a:rPr>
              <a:t>Electromagnetic Radiation (EMR) as Information Link</a:t>
            </a:r>
            <a:endParaRPr lang="en-US" dirty="0">
              <a:ea typeface="ＭＳ Ｐゴシック" charset="0"/>
              <a:cs typeface="ＭＳ Ｐゴシック" charset="0"/>
            </a:endParaRPr>
          </a:p>
        </p:txBody>
      </p:sp>
      <p:pic>
        <p:nvPicPr>
          <p:cNvPr id="296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665" y="1362635"/>
            <a:ext cx="6727711" cy="533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Text Box 5"/>
          <p:cNvSpPr txBox="1">
            <a:spLocks noChangeArrowheads="1"/>
          </p:cNvSpPr>
          <p:nvPr/>
        </p:nvSpPr>
        <p:spPr bwMode="auto">
          <a:xfrm>
            <a:off x="3314700" y="5715000"/>
            <a:ext cx="1752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spcBef>
                <a:spcPct val="50000"/>
              </a:spcBef>
            </a:pPr>
            <a:endParaRPr lang="en-US"/>
          </a:p>
        </p:txBody>
      </p:sp>
    </p:spTree>
    <p:extLst>
      <p:ext uri="{BB962C8B-B14F-4D97-AF65-F5344CB8AC3E}">
        <p14:creationId xmlns:p14="http://schemas.microsoft.com/office/powerpoint/2010/main" val="1055543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ctrTitle"/>
          </p:nvPr>
        </p:nvSpPr>
        <p:spPr>
          <a:xfrm>
            <a:off x="1485901" y="0"/>
            <a:ext cx="9703096" cy="1673225"/>
          </a:xfrm>
        </p:spPr>
        <p:txBody>
          <a:bodyPr>
            <a:normAutofit/>
          </a:bodyPr>
          <a:lstStyle/>
          <a:p>
            <a:r>
              <a:rPr lang="en-US" sz="3600" b="1" dirty="0">
                <a:effectLst>
                  <a:outerShdw blurRad="38100" dist="38100" dir="2700000" algn="tl">
                    <a:srgbClr val="000000">
                      <a:alpha val="43137"/>
                    </a:srgbClr>
                  </a:outerShdw>
                </a:effectLst>
              </a:rPr>
              <a:t>Rapid and Detailed Assessment of </a:t>
            </a:r>
            <a:br>
              <a:rPr lang="en-US" sz="3600" b="1" dirty="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Post-hazard Damage </a:t>
            </a:r>
            <a:r>
              <a:rPr lang="en-US" sz="3600" b="1">
                <a:effectLst>
                  <a:outerShdw blurRad="38100" dist="38100" dir="2700000" algn="tl">
                    <a:srgbClr val="000000">
                      <a:alpha val="43137"/>
                    </a:srgbClr>
                  </a:outerShdw>
                </a:effectLst>
              </a:rPr>
              <a:t>to Hyper-critical </a:t>
            </a:r>
            <a:r>
              <a:rPr lang="en-US" sz="3600" b="1" dirty="0">
                <a:effectLst>
                  <a:outerShdw blurRad="38100" dist="38100" dir="2700000" algn="tl">
                    <a:srgbClr val="000000">
                      <a:alpha val="43137"/>
                    </a:srgbClr>
                  </a:outerShdw>
                </a:effectLst>
              </a:rPr>
              <a:t>Infrastructure </a:t>
            </a:r>
          </a:p>
        </p:txBody>
      </p:sp>
      <p:sp>
        <p:nvSpPr>
          <p:cNvPr id="72706" name="TextBox 3"/>
          <p:cNvSpPr txBox="1">
            <a:spLocks noChangeArrowheads="1"/>
          </p:cNvSpPr>
          <p:nvPr/>
        </p:nvSpPr>
        <p:spPr bwMode="auto">
          <a:xfrm>
            <a:off x="2259418" y="2503968"/>
            <a:ext cx="841567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dirty="0">
                <a:solidFill>
                  <a:schemeClr val="tx1"/>
                </a:solidFill>
                <a:latin typeface="Arial" charset="0"/>
              </a:rPr>
              <a:t>Doug Stow, Christopher </a:t>
            </a:r>
            <a:r>
              <a:rPr lang="en-US" dirty="0" err="1">
                <a:solidFill>
                  <a:schemeClr val="tx1"/>
                </a:solidFill>
                <a:latin typeface="Arial" charset="0"/>
              </a:rPr>
              <a:t>Lippitt</a:t>
            </a:r>
            <a:r>
              <a:rPr lang="en-US" dirty="0">
                <a:solidFill>
                  <a:schemeClr val="tx1"/>
                </a:solidFill>
                <a:latin typeface="Arial" charset="0"/>
              </a:rPr>
              <a:t>, Lloyd Coulter, </a:t>
            </a:r>
            <a:br>
              <a:rPr lang="en-US" dirty="0">
                <a:solidFill>
                  <a:schemeClr val="tx1"/>
                </a:solidFill>
                <a:latin typeface="Arial" charset="0"/>
              </a:rPr>
            </a:br>
            <a:r>
              <a:rPr lang="en-US" dirty="0">
                <a:solidFill>
                  <a:schemeClr val="tx1"/>
                </a:solidFill>
                <a:latin typeface="Arial" charset="0"/>
              </a:rPr>
              <a:t>Stewart Walker, </a:t>
            </a:r>
            <a:r>
              <a:rPr lang="en-US" dirty="0" err="1">
                <a:solidFill>
                  <a:schemeClr val="tx1"/>
                </a:solidFill>
                <a:latin typeface="Arial" charset="0"/>
              </a:rPr>
              <a:t>Hubiao</a:t>
            </a:r>
            <a:r>
              <a:rPr lang="en-US" dirty="0">
                <a:solidFill>
                  <a:schemeClr val="tx1"/>
                </a:solidFill>
                <a:latin typeface="Arial" charset="0"/>
              </a:rPr>
              <a:t> Lan, Susan Bogus and Sunil Kumar</a:t>
            </a:r>
          </a:p>
          <a:p>
            <a:pPr algn="ctr" eaLnBrk="1" hangingPunct="1"/>
            <a:endParaRPr lang="en-US" dirty="0">
              <a:solidFill>
                <a:schemeClr val="tx1"/>
              </a:solidFill>
              <a:latin typeface="Arial" charset="0"/>
            </a:endParaRPr>
          </a:p>
          <a:p>
            <a:pPr algn="ctr" eaLnBrk="1" hangingPunct="1"/>
            <a:r>
              <a:rPr lang="en-US" dirty="0">
                <a:solidFill>
                  <a:schemeClr val="tx1"/>
                </a:solidFill>
                <a:latin typeface="Arial" charset="0"/>
              </a:rPr>
              <a:t>w/ University of New Mexico</a:t>
            </a:r>
            <a:r>
              <a:rPr lang="en-US" baseline="30000" dirty="0">
                <a:solidFill>
                  <a:schemeClr val="tx1"/>
                </a:solidFill>
                <a:latin typeface="Arial" charset="0"/>
              </a:rPr>
              <a:t>#</a:t>
            </a:r>
            <a:r>
              <a:rPr lang="en-US" dirty="0">
                <a:solidFill>
                  <a:schemeClr val="tx1"/>
                </a:solidFill>
                <a:latin typeface="Arial" charset="0"/>
              </a:rPr>
              <a:t> and BAE Systems</a:t>
            </a:r>
            <a:r>
              <a:rPr lang="en-US" baseline="30000" dirty="0">
                <a:solidFill>
                  <a:schemeClr val="tx1"/>
                </a:solidFill>
                <a:latin typeface="Arial" charset="0"/>
              </a:rPr>
              <a:t>^</a:t>
            </a:r>
          </a:p>
          <a:p>
            <a:pPr algn="ctr" eaLnBrk="1" hangingPunct="1"/>
            <a:endParaRPr lang="en-US" baseline="30000" dirty="0">
              <a:solidFill>
                <a:schemeClr val="tx1"/>
              </a:solidFill>
              <a:latin typeface="Arial" charset="0"/>
            </a:endParaRPr>
          </a:p>
          <a:p>
            <a:pPr algn="ctr" eaLnBrk="1" hangingPunct="1"/>
            <a:endParaRPr lang="en-US" sz="2800" dirty="0">
              <a:solidFill>
                <a:schemeClr val="tx1"/>
              </a:solidFill>
              <a:latin typeface="Arial" charset="0"/>
            </a:endParaRPr>
          </a:p>
        </p:txBody>
      </p:sp>
      <p:sp>
        <p:nvSpPr>
          <p:cNvPr id="72707" name="Subtitle 5"/>
          <p:cNvSpPr>
            <a:spLocks noGrp="1"/>
          </p:cNvSpPr>
          <p:nvPr>
            <p:ph type="subTitle" idx="1"/>
          </p:nvPr>
        </p:nvSpPr>
        <p:spPr>
          <a:xfrm>
            <a:off x="2819400" y="4267200"/>
            <a:ext cx="6400800" cy="1752600"/>
          </a:xfrm>
        </p:spPr>
        <p:txBody>
          <a:bodyPr/>
          <a:lstStyle/>
          <a:p>
            <a:r>
              <a:rPr lang="en-US" dirty="0">
                <a:solidFill>
                  <a:srgbClr val="898989"/>
                </a:solidFill>
                <a:latin typeface="Times New Roman" charset="0"/>
                <a:ea typeface="ＭＳ Ｐゴシック" charset="0"/>
                <a:cs typeface="ＭＳ Ｐゴシック" charset="0"/>
              </a:rPr>
              <a:t> </a:t>
            </a:r>
          </a:p>
        </p:txBody>
      </p:sp>
      <p:pic>
        <p:nvPicPr>
          <p:cNvPr id="7270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5482236"/>
            <a:ext cx="1295400" cy="1299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8839200" y="5485385"/>
            <a:ext cx="1299980" cy="1295654"/>
          </a:xfrm>
          <a:prstGeom prst="rect">
            <a:avLst/>
          </a:prstGeom>
        </p:spPr>
      </p:pic>
      <p:pic>
        <p:nvPicPr>
          <p:cNvPr id="7" name="Picture 6"/>
          <p:cNvPicPr>
            <a:picLocks noChangeAspect="1"/>
          </p:cNvPicPr>
          <p:nvPr/>
        </p:nvPicPr>
        <p:blipFill>
          <a:blip r:embed="rId4"/>
          <a:stretch>
            <a:fillRect/>
          </a:stretch>
        </p:blipFill>
        <p:spPr>
          <a:xfrm>
            <a:off x="2577371" y="5486400"/>
            <a:ext cx="1300709" cy="1295400"/>
          </a:xfrm>
          <a:prstGeom prst="rect">
            <a:avLst/>
          </a:prstGeom>
        </p:spPr>
      </p:pic>
      <p:sp>
        <p:nvSpPr>
          <p:cNvPr id="5" name="TextBox 4"/>
          <p:cNvSpPr txBox="1"/>
          <p:nvPr/>
        </p:nvSpPr>
        <p:spPr>
          <a:xfrm>
            <a:off x="9296400" y="3817204"/>
            <a:ext cx="1143000" cy="646331"/>
          </a:xfrm>
          <a:prstGeom prst="rect">
            <a:avLst/>
          </a:prstGeom>
          <a:noFill/>
        </p:spPr>
        <p:txBody>
          <a:bodyPr wrap="square" rtlCol="0">
            <a:spAutoFit/>
          </a:bodyPr>
          <a:lstStyle/>
          <a:p>
            <a:pPr algn="ctr"/>
            <a:r>
              <a:rPr lang="en-US" dirty="0">
                <a:solidFill>
                  <a:srgbClr val="FFFFFF"/>
                </a:solidFill>
              </a:rPr>
              <a:t>Stewart Walker</a:t>
            </a:r>
          </a:p>
        </p:txBody>
      </p:sp>
      <p:sp>
        <p:nvSpPr>
          <p:cNvPr id="6" name="TextBox 5"/>
          <p:cNvSpPr txBox="1"/>
          <p:nvPr/>
        </p:nvSpPr>
        <p:spPr>
          <a:xfrm>
            <a:off x="1295400" y="3986929"/>
            <a:ext cx="1295400" cy="369332"/>
          </a:xfrm>
          <a:prstGeom prst="rect">
            <a:avLst/>
          </a:prstGeom>
          <a:noFill/>
        </p:spPr>
        <p:txBody>
          <a:bodyPr wrap="square" rtlCol="0">
            <a:spAutoFit/>
          </a:bodyPr>
          <a:lstStyle/>
          <a:p>
            <a:pPr algn="ctr"/>
            <a:r>
              <a:rPr lang="en-US" dirty="0">
                <a:solidFill>
                  <a:srgbClr val="FFFFFF"/>
                </a:solidFill>
              </a:rPr>
              <a:t>Sunil Kumar </a:t>
            </a:r>
          </a:p>
        </p:txBody>
      </p:sp>
      <p:pic>
        <p:nvPicPr>
          <p:cNvPr id="8" name="Picture 7"/>
          <p:cNvPicPr>
            <a:picLocks noChangeAspect="1"/>
          </p:cNvPicPr>
          <p:nvPr/>
        </p:nvPicPr>
        <p:blipFill>
          <a:blip r:embed="rId5"/>
          <a:stretch>
            <a:fillRect/>
          </a:stretch>
        </p:blipFill>
        <p:spPr>
          <a:xfrm>
            <a:off x="8759670" y="4713227"/>
            <a:ext cx="2197410" cy="294214"/>
          </a:xfrm>
          <a:prstGeom prst="rect">
            <a:avLst/>
          </a:prstGeom>
        </p:spPr>
      </p:pic>
      <p:pic>
        <p:nvPicPr>
          <p:cNvPr id="9" name="Picture 8"/>
          <p:cNvPicPr>
            <a:picLocks noChangeAspect="1"/>
          </p:cNvPicPr>
          <p:nvPr/>
        </p:nvPicPr>
        <p:blipFill>
          <a:blip r:embed="rId6"/>
          <a:stretch>
            <a:fillRect/>
          </a:stretch>
        </p:blipFill>
        <p:spPr>
          <a:xfrm>
            <a:off x="2945959" y="4510531"/>
            <a:ext cx="1608321" cy="473035"/>
          </a:xfrm>
          <a:prstGeom prst="rect">
            <a:avLst/>
          </a:prstGeom>
        </p:spPr>
      </p:pic>
      <p:pic>
        <p:nvPicPr>
          <p:cNvPr id="14"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1444" y="4455133"/>
            <a:ext cx="1753397" cy="648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199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6" name="Rectangle 10"/>
          <p:cNvSpPr>
            <a:spLocks noChangeArrowheads="1"/>
          </p:cNvSpPr>
          <p:nvPr/>
        </p:nvSpPr>
        <p:spPr bwMode="auto">
          <a:xfrm>
            <a:off x="757240" y="33336"/>
            <a:ext cx="10668000" cy="838200"/>
          </a:xfrm>
          <a:prstGeom prst="rect">
            <a:avLst/>
          </a:prstGeom>
          <a:noFill/>
          <a:ln w="9525">
            <a:noFill/>
            <a:miter lim="800000"/>
            <a:headEnd/>
            <a:tailEnd/>
          </a:ln>
          <a:effectLst/>
        </p:spPr>
        <p:txBody>
          <a:bodyPr anchor="ctr"/>
          <a:lstStyle/>
          <a:p>
            <a:pPr algn="ctr">
              <a:defRPr/>
            </a:pPr>
            <a:r>
              <a:rPr lang="en-US" sz="3600" dirty="0">
                <a:solidFill>
                  <a:schemeClr val="tx2"/>
                </a:solidFill>
                <a:effectLst>
                  <a:outerShdw blurRad="38100" dist="38100" dir="2700000" algn="tl">
                    <a:srgbClr val="000000"/>
                  </a:outerShdw>
                </a:effectLst>
                <a:latin typeface="+mj-lt"/>
              </a:rPr>
              <a:t>Post-Earthquake Damage </a:t>
            </a:r>
            <a:r>
              <a:rPr lang="en-US" sz="3600">
                <a:solidFill>
                  <a:schemeClr val="tx2"/>
                </a:solidFill>
                <a:effectLst>
                  <a:outerShdw blurRad="38100" dist="38100" dir="2700000" algn="tl">
                    <a:srgbClr val="000000"/>
                  </a:outerShdw>
                </a:effectLst>
                <a:latin typeface="+mj-lt"/>
              </a:rPr>
              <a:t>to Hyper-critical </a:t>
            </a:r>
            <a:r>
              <a:rPr lang="en-US" sz="3600" dirty="0">
                <a:solidFill>
                  <a:schemeClr val="tx2"/>
                </a:solidFill>
                <a:effectLst>
                  <a:outerShdw blurRad="38100" dist="38100" dir="2700000" algn="tl">
                    <a:srgbClr val="000000"/>
                  </a:outerShdw>
                </a:effectLst>
                <a:latin typeface="+mj-lt"/>
              </a:rPr>
              <a:t>Infrastructure </a:t>
            </a:r>
          </a:p>
        </p:txBody>
      </p:sp>
      <p:grpSp>
        <p:nvGrpSpPr>
          <p:cNvPr id="88066" name="Group 11"/>
          <p:cNvGrpSpPr>
            <a:grpSpLocks/>
          </p:cNvGrpSpPr>
          <p:nvPr/>
        </p:nvGrpSpPr>
        <p:grpSpPr bwMode="auto">
          <a:xfrm>
            <a:off x="4895851" y="6172201"/>
            <a:ext cx="2486025" cy="688975"/>
            <a:chOff x="2256" y="3696"/>
            <a:chExt cx="1392" cy="434"/>
          </a:xfrm>
        </p:grpSpPr>
        <p:pic>
          <p:nvPicPr>
            <p:cNvPr id="88081" name="Picture 12" descr="SDSU_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6" y="3696"/>
              <a:ext cx="276" cy="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82" name="Text Box 13"/>
            <p:cNvSpPr txBox="1">
              <a:spLocks noChangeArrowheads="1"/>
            </p:cNvSpPr>
            <p:nvPr/>
          </p:nvSpPr>
          <p:spPr bwMode="auto">
            <a:xfrm>
              <a:off x="2496" y="3762"/>
              <a:ext cx="1152"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lnSpc>
                  <a:spcPct val="75000"/>
                </a:lnSpc>
                <a:spcBef>
                  <a:spcPct val="50000"/>
                </a:spcBef>
              </a:pPr>
              <a:r>
                <a:rPr lang="en-US" sz="1800" b="1">
                  <a:solidFill>
                    <a:schemeClr val="tx1"/>
                  </a:solidFill>
                </a:rPr>
                <a:t>San Diego State University</a:t>
              </a:r>
            </a:p>
          </p:txBody>
        </p:sp>
      </p:grpSp>
      <p:sp>
        <p:nvSpPr>
          <p:cNvPr id="88067" name="Line 14"/>
          <p:cNvSpPr>
            <a:spLocks noChangeShapeType="1"/>
          </p:cNvSpPr>
          <p:nvPr/>
        </p:nvSpPr>
        <p:spPr bwMode="auto">
          <a:xfrm>
            <a:off x="952501" y="6565900"/>
            <a:ext cx="3857625"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068" name="Line 15"/>
          <p:cNvSpPr>
            <a:spLocks noChangeShapeType="1"/>
          </p:cNvSpPr>
          <p:nvPr/>
        </p:nvSpPr>
        <p:spPr bwMode="auto">
          <a:xfrm>
            <a:off x="7210426" y="6565900"/>
            <a:ext cx="4029075"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069" name="Slide Number Placeholder 20"/>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fld id="{08110008-9409-3B4C-9387-E3B1BEBE121F}" type="slidenum">
              <a:rPr lang="en-US" sz="1400">
                <a:solidFill>
                  <a:schemeClr val="tx1"/>
                </a:solidFill>
              </a:rPr>
              <a:pPr eaLnBrk="1" hangingPunct="1"/>
              <a:t>41</a:t>
            </a:fld>
            <a:endParaRPr lang="en-US" sz="1400">
              <a:solidFill>
                <a:schemeClr val="tx1"/>
              </a:solidFill>
            </a:endParaRPr>
          </a:p>
        </p:txBody>
      </p:sp>
      <p:sp>
        <p:nvSpPr>
          <p:cNvPr id="88070" name="Rectangle 2"/>
          <p:cNvSpPr>
            <a:spLocks noChangeArrowheads="1"/>
          </p:cNvSpPr>
          <p:nvPr/>
        </p:nvSpPr>
        <p:spPr bwMode="auto">
          <a:xfrm>
            <a:off x="952500" y="-184150"/>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pic>
        <p:nvPicPr>
          <p:cNvPr id="880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650" y="3886200"/>
            <a:ext cx="545465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00" y="2819401"/>
            <a:ext cx="4298950" cy="3434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3" name="TextBox 17"/>
          <p:cNvSpPr txBox="1">
            <a:spLocks noChangeArrowheads="1"/>
          </p:cNvSpPr>
          <p:nvPr/>
        </p:nvSpPr>
        <p:spPr bwMode="auto">
          <a:xfrm>
            <a:off x="2324100" y="6183312"/>
            <a:ext cx="18859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800">
                <a:solidFill>
                  <a:schemeClr val="tx1"/>
                </a:solidFill>
                <a:latin typeface="Arial" charset="0"/>
              </a:rPr>
              <a:t>Hospitals</a:t>
            </a:r>
          </a:p>
        </p:txBody>
      </p:sp>
      <p:sp>
        <p:nvSpPr>
          <p:cNvPr id="88074" name="TextBox 18"/>
          <p:cNvSpPr txBox="1">
            <a:spLocks noChangeArrowheads="1"/>
          </p:cNvSpPr>
          <p:nvPr/>
        </p:nvSpPr>
        <p:spPr bwMode="auto">
          <a:xfrm>
            <a:off x="7584171" y="3366294"/>
            <a:ext cx="1447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800">
                <a:solidFill>
                  <a:schemeClr val="tx1"/>
                </a:solidFill>
                <a:latin typeface="Arial" charset="0"/>
              </a:rPr>
              <a:t>Bridges</a:t>
            </a:r>
            <a:endParaRPr lang="en-US" sz="1800" dirty="0">
              <a:solidFill>
                <a:schemeClr val="tx1"/>
              </a:solidFill>
              <a:latin typeface="Arial" charset="0"/>
            </a:endParaRPr>
          </a:p>
        </p:txBody>
      </p:sp>
      <p:sp>
        <p:nvSpPr>
          <p:cNvPr id="88075" name="TextBox 19"/>
          <p:cNvSpPr txBox="1">
            <a:spLocks noChangeArrowheads="1"/>
          </p:cNvSpPr>
          <p:nvPr/>
        </p:nvSpPr>
        <p:spPr bwMode="auto">
          <a:xfrm>
            <a:off x="8067675" y="5943600"/>
            <a:ext cx="1714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800">
                <a:solidFill>
                  <a:schemeClr val="tx1"/>
                </a:solidFill>
                <a:latin typeface="Arial" charset="0"/>
              </a:rPr>
              <a:t>Dams</a:t>
            </a:r>
          </a:p>
        </p:txBody>
      </p:sp>
      <p:pic>
        <p:nvPicPr>
          <p:cNvPr id="8807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838200"/>
            <a:ext cx="4191000" cy="247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838200"/>
            <a:ext cx="4398742" cy="3200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8" name="TextBox 22"/>
          <p:cNvSpPr txBox="1">
            <a:spLocks noChangeArrowheads="1"/>
          </p:cNvSpPr>
          <p:nvPr/>
        </p:nvSpPr>
        <p:spPr bwMode="auto">
          <a:xfrm>
            <a:off x="5334001" y="1524001"/>
            <a:ext cx="11144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800">
                <a:solidFill>
                  <a:schemeClr val="tx1"/>
                </a:solidFill>
                <a:latin typeface="Arial" charset="0"/>
              </a:rPr>
              <a:t>Power plants</a:t>
            </a:r>
          </a:p>
        </p:txBody>
      </p:sp>
    </p:spTree>
    <p:extLst>
      <p:ext uri="{BB962C8B-B14F-4D97-AF65-F5344CB8AC3E}">
        <p14:creationId xmlns:p14="http://schemas.microsoft.com/office/powerpoint/2010/main" val="1531726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541" y="260194"/>
            <a:ext cx="11533315" cy="870117"/>
          </a:xfrm>
        </p:spPr>
        <p:txBody>
          <a:bodyPr>
            <a:normAutofit/>
          </a:bodyPr>
          <a:lstStyle/>
          <a:p>
            <a:r>
              <a:rPr lang="en-US" sz="3600" b="1">
                <a:solidFill>
                  <a:prstClr val="black"/>
                </a:solidFill>
                <a:ea typeface="Tahoma" panose="020B0604030504040204" pitchFamily="34" charset="0"/>
                <a:cs typeface="Tahoma" panose="020B0604030504040204" pitchFamily="34" charset="0"/>
              </a:rPr>
              <a:t>Repeat Station Imaging: Post-hazard Damage Assessment</a:t>
            </a:r>
            <a:endParaRPr lang="en-US" sz="3600" b="1"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814137" y="1450395"/>
            <a:ext cx="7773025" cy="50932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963" y="1513500"/>
            <a:ext cx="1899263" cy="3376467"/>
          </a:xfrm>
          <a:prstGeom prst="rect">
            <a:avLst/>
          </a:prstGeom>
          <a:ln w="3175">
            <a:solidFill>
              <a:schemeClr val="tx1"/>
            </a:solidFill>
          </a:ln>
        </p:spPr>
      </p:pic>
      <p:sp>
        <p:nvSpPr>
          <p:cNvPr id="3" name="TextBox 2"/>
          <p:cNvSpPr txBox="1"/>
          <p:nvPr/>
        </p:nvSpPr>
        <p:spPr>
          <a:xfrm>
            <a:off x="717133" y="5057775"/>
            <a:ext cx="3486150" cy="1569660"/>
          </a:xfrm>
          <a:prstGeom prst="rect">
            <a:avLst/>
          </a:prstGeom>
          <a:noFill/>
        </p:spPr>
        <p:txBody>
          <a:bodyPr wrap="square" rtlCol="0">
            <a:spAutoFit/>
          </a:bodyPr>
          <a:lstStyle/>
          <a:p>
            <a:r>
              <a:rPr lang="en-US" sz="2400" dirty="0"/>
              <a:t>octocopter </a:t>
            </a:r>
          </a:p>
          <a:p>
            <a:r>
              <a:rPr lang="en-US" sz="2400" dirty="0"/>
              <a:t>DSLR camera </a:t>
            </a:r>
            <a:br>
              <a:rPr lang="en-US" sz="2400" dirty="0"/>
            </a:br>
            <a:r>
              <a:rPr lang="en-US" sz="2400" dirty="0"/>
              <a:t>RTK GPS </a:t>
            </a:r>
            <a:br>
              <a:rPr lang="en-US" sz="2400" dirty="0"/>
            </a:br>
            <a:r>
              <a:rPr lang="en-US" sz="2400" dirty="0"/>
              <a:t>gyro-stabilized mount </a:t>
            </a:r>
          </a:p>
        </p:txBody>
      </p:sp>
    </p:spTree>
    <p:extLst>
      <p:ext uri="{BB962C8B-B14F-4D97-AF65-F5344CB8AC3E}">
        <p14:creationId xmlns:p14="http://schemas.microsoft.com/office/powerpoint/2010/main" val="32601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058" y="293409"/>
            <a:ext cx="11066929" cy="737534"/>
          </a:xfrm>
        </p:spPr>
        <p:txBody>
          <a:bodyPr>
            <a:noAutofit/>
          </a:bodyPr>
          <a:lstStyle/>
          <a:p>
            <a:r>
              <a:rPr lang="en-US" sz="3600" b="1" dirty="0">
                <a:solidFill>
                  <a:prstClr val="black"/>
                </a:solidFill>
                <a:ea typeface="Tahoma" panose="020B0604030504040204" pitchFamily="34" charset="0"/>
                <a:cs typeface="Tahoma" panose="020B0604030504040204" pitchFamily="34" charset="0"/>
              </a:rPr>
              <a:t>Repeat Station Imaging: Post-hazard Damage Assessment</a:t>
            </a:r>
            <a:endParaRPr lang="en-US" sz="3600" b="1" dirty="0"/>
          </a:p>
        </p:txBody>
      </p:sp>
      <p:pic>
        <p:nvPicPr>
          <p:cNvPr id="7" name="Picture 6"/>
          <p:cNvPicPr>
            <a:picLocks noChangeAspect="1"/>
          </p:cNvPicPr>
          <p:nvPr/>
        </p:nvPicPr>
        <p:blipFill>
          <a:blip r:embed="rId2"/>
          <a:stretch>
            <a:fillRect/>
          </a:stretch>
        </p:blipFill>
        <p:spPr>
          <a:xfrm>
            <a:off x="0" y="1204934"/>
            <a:ext cx="12334820" cy="5639814"/>
          </a:xfrm>
          <a:prstGeom prst="rect">
            <a:avLst/>
          </a:prstGeom>
        </p:spPr>
      </p:pic>
    </p:spTree>
    <p:extLst>
      <p:ext uri="{BB962C8B-B14F-4D97-AF65-F5344CB8AC3E}">
        <p14:creationId xmlns:p14="http://schemas.microsoft.com/office/powerpoint/2010/main" val="2598777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940" y="365127"/>
            <a:ext cx="4710621" cy="3233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319" y="379401"/>
            <a:ext cx="4710621" cy="32046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8856" y="3612601"/>
            <a:ext cx="6392167" cy="2991267"/>
          </a:xfrm>
          <a:prstGeom prst="rect">
            <a:avLst/>
          </a:prstGeom>
        </p:spPr>
      </p:pic>
    </p:spTree>
    <p:extLst>
      <p:ext uri="{BB962C8B-B14F-4D97-AF65-F5344CB8AC3E}">
        <p14:creationId xmlns:p14="http://schemas.microsoft.com/office/powerpoint/2010/main" val="1519413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93409"/>
            <a:ext cx="10515600" cy="737534"/>
          </a:xfrm>
        </p:spPr>
        <p:txBody>
          <a:bodyPr>
            <a:normAutofit/>
          </a:bodyPr>
          <a:lstStyle/>
          <a:p>
            <a:r>
              <a:rPr lang="en-US" sz="3200" b="1" dirty="0">
                <a:solidFill>
                  <a:prstClr val="black"/>
                </a:solidFill>
                <a:ea typeface="Tahoma" panose="020B0604030504040204" pitchFamily="34" charset="0"/>
                <a:cs typeface="Tahoma" panose="020B0604030504040204" pitchFamily="34" charset="0"/>
              </a:rPr>
              <a:t>SCIENCE APPLICATIONS – Animal Detection/Tracking</a:t>
            </a:r>
            <a:endParaRPr lang="en-US" sz="3200" b="1" dirty="0"/>
          </a:p>
        </p:txBody>
      </p:sp>
      <p:grpSp>
        <p:nvGrpSpPr>
          <p:cNvPr id="9" name="Group 8"/>
          <p:cNvGrpSpPr/>
          <p:nvPr/>
        </p:nvGrpSpPr>
        <p:grpSpPr>
          <a:xfrm>
            <a:off x="1658962" y="1264024"/>
            <a:ext cx="8632521" cy="5441575"/>
            <a:chOff x="421832" y="1284119"/>
            <a:chExt cx="8297433" cy="5096586"/>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32" y="1284119"/>
              <a:ext cx="5001323" cy="50965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155" y="2208173"/>
              <a:ext cx="3296110" cy="3248478"/>
            </a:xfrm>
            <a:prstGeom prst="rect">
              <a:avLst/>
            </a:prstGeom>
          </p:spPr>
        </p:pic>
      </p:grpSp>
      <p:sp>
        <p:nvSpPr>
          <p:cNvPr id="10" name="Rectangle 9"/>
          <p:cNvSpPr/>
          <p:nvPr/>
        </p:nvSpPr>
        <p:spPr>
          <a:xfrm>
            <a:off x="6795246" y="5791201"/>
            <a:ext cx="5002307" cy="923330"/>
          </a:xfrm>
          <a:prstGeom prst="rect">
            <a:avLst/>
          </a:prstGeom>
        </p:spPr>
        <p:txBody>
          <a:bodyPr wrap="square">
            <a:spAutoFit/>
          </a:bodyPr>
          <a:lstStyle/>
          <a:p>
            <a:r>
              <a:rPr lang="en-US" dirty="0" err="1">
                <a:latin typeface="Tahoma" panose="020B0604030504040204" pitchFamily="34" charset="0"/>
                <a:ea typeface="Tahoma" panose="020B0604030504040204" pitchFamily="34" charset="0"/>
                <a:cs typeface="Tahoma" panose="020B0604030504040204" pitchFamily="34" charset="0"/>
              </a:rPr>
              <a:t>Lisein</a:t>
            </a:r>
            <a:r>
              <a:rPr lang="en-US" dirty="0">
                <a:latin typeface="Tahoma" panose="020B0604030504040204" pitchFamily="34" charset="0"/>
                <a:ea typeface="Tahoma" panose="020B0604030504040204" pitchFamily="34" charset="0"/>
                <a:cs typeface="Tahoma" panose="020B0604030504040204" pitchFamily="34" charset="0"/>
              </a:rPr>
              <a:t>, J., </a:t>
            </a:r>
            <a:r>
              <a:rPr lang="en-US" dirty="0" err="1">
                <a:latin typeface="Tahoma" panose="020B0604030504040204" pitchFamily="34" charset="0"/>
                <a:ea typeface="Tahoma" panose="020B0604030504040204" pitchFamily="34" charset="0"/>
                <a:cs typeface="Tahoma" panose="020B0604030504040204" pitchFamily="34" charset="0"/>
              </a:rPr>
              <a:t>Vermeulen</a:t>
            </a:r>
            <a:r>
              <a:rPr lang="en-US" dirty="0">
                <a:latin typeface="Tahoma" panose="020B0604030504040204" pitchFamily="34" charset="0"/>
                <a:ea typeface="Tahoma" panose="020B0604030504040204" pitchFamily="34" charset="0"/>
                <a:cs typeface="Tahoma" panose="020B0604030504040204" pitchFamily="34" charset="0"/>
              </a:rPr>
              <a:t>, C., </a:t>
            </a:r>
            <a:r>
              <a:rPr lang="en-US" dirty="0" err="1">
                <a:latin typeface="Tahoma" panose="020B0604030504040204" pitchFamily="34" charset="0"/>
                <a:ea typeface="Tahoma" panose="020B0604030504040204" pitchFamily="34" charset="0"/>
                <a:cs typeface="Tahoma" panose="020B0604030504040204" pitchFamily="34" charset="0"/>
              </a:rPr>
              <a:t>Bouché</a:t>
            </a:r>
            <a:r>
              <a:rPr lang="en-US" dirty="0">
                <a:latin typeface="Tahoma" panose="020B0604030504040204" pitchFamily="34" charset="0"/>
                <a:ea typeface="Tahoma" panose="020B0604030504040204" pitchFamily="34" charset="0"/>
                <a:cs typeface="Tahoma" panose="020B0604030504040204" pitchFamily="34" charset="0"/>
              </a:rPr>
              <a:t>, P., &amp; Lejeune, P. (2012). Feasibility study for elephant inventory with an Unmanned Aerial Vehicle.</a:t>
            </a:r>
          </a:p>
        </p:txBody>
      </p:sp>
    </p:spTree>
    <p:extLst>
      <p:ext uri="{BB962C8B-B14F-4D97-AF65-F5344CB8AC3E}">
        <p14:creationId xmlns:p14="http://schemas.microsoft.com/office/powerpoint/2010/main" val="4147285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7534"/>
          </a:xfrm>
        </p:spPr>
        <p:txBody>
          <a:bodyPr>
            <a:normAutofit/>
          </a:bodyPr>
          <a:lstStyle/>
          <a:p>
            <a:r>
              <a:rPr lang="en-US" sz="3200" b="1" dirty="0">
                <a:solidFill>
                  <a:prstClr val="black"/>
                </a:solidFill>
                <a:ea typeface="Tahoma" panose="020B0604030504040204" pitchFamily="34" charset="0"/>
                <a:cs typeface="Tahoma" panose="020B0604030504040204" pitchFamily="34" charset="0"/>
              </a:rPr>
              <a:t>SCIENCE APPLICATIONS – Animal Detection/Tracking</a:t>
            </a:r>
            <a:endParaRPr lang="en-US" sz="32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7" y="1774308"/>
            <a:ext cx="6677113" cy="2644281"/>
          </a:xfrm>
          <a:prstGeom prst="rect">
            <a:avLst/>
          </a:prstGeom>
        </p:spPr>
      </p:pic>
      <p:sp>
        <p:nvSpPr>
          <p:cNvPr id="5" name="Rectangle 4"/>
          <p:cNvSpPr/>
          <p:nvPr/>
        </p:nvSpPr>
        <p:spPr>
          <a:xfrm>
            <a:off x="327214" y="4686032"/>
            <a:ext cx="5876363" cy="1200329"/>
          </a:xfrm>
          <a:prstGeom prst="rect">
            <a:avLst/>
          </a:prstGeom>
        </p:spPr>
        <p:txBody>
          <a:bodyPr wrap="square">
            <a:spAutoFit/>
          </a:bodyPr>
          <a:lstStyle/>
          <a:p>
            <a:r>
              <a:rPr lang="en-US" dirty="0"/>
              <a:t>Gonzalez, L. F., Montes, G. A., </a:t>
            </a:r>
            <a:r>
              <a:rPr lang="en-US" dirty="0" err="1"/>
              <a:t>Puig</a:t>
            </a:r>
            <a:r>
              <a:rPr lang="en-US" dirty="0"/>
              <a:t>, E., Johnson, S., </a:t>
            </a:r>
            <a:r>
              <a:rPr lang="en-US" dirty="0" err="1"/>
              <a:t>Mengersen</a:t>
            </a:r>
            <a:r>
              <a:rPr lang="en-US" dirty="0"/>
              <a:t>, K., &amp; Gaston, K. J. (2016). Unmanned Aerial Vehicles (UAVs) and artificial intelligence revolutionizing wildlife monitoring and conservation. Sensors, 16(1), 97.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8842" y="1011716"/>
            <a:ext cx="5752452" cy="4510058"/>
          </a:xfrm>
          <a:prstGeom prst="rect">
            <a:avLst/>
          </a:prstGeom>
        </p:spPr>
      </p:pic>
      <p:sp>
        <p:nvSpPr>
          <p:cNvPr id="7" name="Rectangle 6"/>
          <p:cNvSpPr/>
          <p:nvPr/>
        </p:nvSpPr>
        <p:spPr>
          <a:xfrm>
            <a:off x="6096000" y="5830638"/>
            <a:ext cx="6096000" cy="646331"/>
          </a:xfrm>
          <a:prstGeom prst="rect">
            <a:avLst/>
          </a:prstGeom>
        </p:spPr>
        <p:txBody>
          <a:bodyPr>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Van </a:t>
            </a:r>
            <a:r>
              <a:rPr lang="en-US" sz="1200" dirty="0" err="1">
                <a:latin typeface="Tahoma" panose="020B0604030504040204" pitchFamily="34" charset="0"/>
                <a:ea typeface="Tahoma" panose="020B0604030504040204" pitchFamily="34" charset="0"/>
                <a:cs typeface="Tahoma" panose="020B0604030504040204" pitchFamily="34" charset="0"/>
              </a:rPr>
              <a:t>Andel</a:t>
            </a:r>
            <a:r>
              <a:rPr lang="en-US" sz="1200" dirty="0">
                <a:latin typeface="Tahoma" panose="020B0604030504040204" pitchFamily="34" charset="0"/>
                <a:ea typeface="Tahoma" panose="020B0604030504040204" pitchFamily="34" charset="0"/>
                <a:cs typeface="Tahoma" panose="020B0604030504040204" pitchFamily="34" charset="0"/>
              </a:rPr>
              <a:t>, A. C., </a:t>
            </a:r>
            <a:r>
              <a:rPr lang="en-US" sz="1200" dirty="0" err="1">
                <a:latin typeface="Tahoma" panose="020B0604030504040204" pitchFamily="34" charset="0"/>
                <a:ea typeface="Tahoma" panose="020B0604030504040204" pitchFamily="34" charset="0"/>
                <a:cs typeface="Tahoma" panose="020B0604030504040204" pitchFamily="34" charset="0"/>
              </a:rPr>
              <a:t>Wich</a:t>
            </a:r>
            <a:r>
              <a:rPr lang="en-US" sz="1200" dirty="0">
                <a:latin typeface="Tahoma" panose="020B0604030504040204" pitchFamily="34" charset="0"/>
                <a:ea typeface="Tahoma" panose="020B0604030504040204" pitchFamily="34" charset="0"/>
                <a:cs typeface="Tahoma" panose="020B0604030504040204" pitchFamily="34" charset="0"/>
              </a:rPr>
              <a:t>, S. A., </a:t>
            </a:r>
            <a:r>
              <a:rPr lang="en-US" sz="1200" dirty="0" err="1">
                <a:latin typeface="Tahoma" panose="020B0604030504040204" pitchFamily="34" charset="0"/>
                <a:ea typeface="Tahoma" panose="020B0604030504040204" pitchFamily="34" charset="0"/>
                <a:cs typeface="Tahoma" panose="020B0604030504040204" pitchFamily="34" charset="0"/>
              </a:rPr>
              <a:t>Boesch</a:t>
            </a:r>
            <a:r>
              <a:rPr lang="en-US" sz="1200" dirty="0">
                <a:latin typeface="Tahoma" panose="020B0604030504040204" pitchFamily="34" charset="0"/>
                <a:ea typeface="Tahoma" panose="020B0604030504040204" pitchFamily="34" charset="0"/>
                <a:cs typeface="Tahoma" panose="020B0604030504040204" pitchFamily="34" charset="0"/>
              </a:rPr>
              <a:t>, C., </a:t>
            </a:r>
            <a:r>
              <a:rPr lang="en-US" sz="1200" dirty="0" err="1">
                <a:latin typeface="Tahoma" panose="020B0604030504040204" pitchFamily="34" charset="0"/>
                <a:ea typeface="Tahoma" panose="020B0604030504040204" pitchFamily="34" charset="0"/>
                <a:cs typeface="Tahoma" panose="020B0604030504040204" pitchFamily="34" charset="0"/>
              </a:rPr>
              <a:t>Koh</a:t>
            </a:r>
            <a:r>
              <a:rPr lang="en-US" sz="1200" dirty="0">
                <a:latin typeface="Tahoma" panose="020B0604030504040204" pitchFamily="34" charset="0"/>
                <a:ea typeface="Tahoma" panose="020B0604030504040204" pitchFamily="34" charset="0"/>
                <a:cs typeface="Tahoma" panose="020B0604030504040204" pitchFamily="34" charset="0"/>
              </a:rPr>
              <a:t>, L. P., Robbins, M. M., Kelly, J., &amp; Kuehl, H. S. (2015). Locating chimpanzee nests and identifying fruiting trees with an unmanned aerial vehicle. American journal of primatology, 77(10), 1122-1134.</a:t>
            </a:r>
          </a:p>
        </p:txBody>
      </p:sp>
    </p:spTree>
    <p:extLst>
      <p:ext uri="{BB962C8B-B14F-4D97-AF65-F5344CB8AC3E}">
        <p14:creationId xmlns:p14="http://schemas.microsoft.com/office/powerpoint/2010/main" val="1357756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799" y="257549"/>
            <a:ext cx="10515600" cy="694418"/>
          </a:xfrm>
        </p:spPr>
        <p:txBody>
          <a:bodyPr>
            <a:normAutofit/>
          </a:bodyPr>
          <a:lstStyle/>
          <a:p>
            <a:r>
              <a:rPr lang="en-US" sz="3600" b="1" dirty="0">
                <a:ea typeface="Tahoma" panose="020B0604030504040204" pitchFamily="34" charset="0"/>
                <a:cs typeface="Tahoma" panose="020B0604030504040204" pitchFamily="34" charset="0"/>
              </a:rPr>
              <a:t>SCIENCE APPLICATIONS – Vegetation Condition</a:t>
            </a:r>
          </a:p>
        </p:txBody>
      </p:sp>
      <p:pic>
        <p:nvPicPr>
          <p:cNvPr id="8194" name="Picture 2" descr="Image result for UAV vegetation stu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518" y="1422626"/>
            <a:ext cx="6495370" cy="4573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34180" y="6072868"/>
            <a:ext cx="4572000"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Vegetation: https://www.jcu.edu.au/uav</a:t>
            </a:r>
          </a:p>
        </p:txBody>
      </p:sp>
      <p:grpSp>
        <p:nvGrpSpPr>
          <p:cNvPr id="7" name="Group 6"/>
          <p:cNvGrpSpPr/>
          <p:nvPr/>
        </p:nvGrpSpPr>
        <p:grpSpPr>
          <a:xfrm>
            <a:off x="7361388" y="817919"/>
            <a:ext cx="4529482" cy="6040081"/>
            <a:chOff x="7379317" y="365126"/>
            <a:chExt cx="4529482" cy="604008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317" y="365126"/>
              <a:ext cx="4529482" cy="44758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235" y="4442783"/>
              <a:ext cx="4077269" cy="1962424"/>
            </a:xfrm>
            <a:prstGeom prst="rect">
              <a:avLst/>
            </a:prstGeom>
          </p:spPr>
        </p:pic>
      </p:grpSp>
    </p:spTree>
    <p:extLst>
      <p:ext uri="{BB962C8B-B14F-4D97-AF65-F5344CB8AC3E}">
        <p14:creationId xmlns:p14="http://schemas.microsoft.com/office/powerpoint/2010/main" val="183407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6953" y="329267"/>
            <a:ext cx="5490882" cy="737534"/>
          </a:xfrm>
        </p:spPr>
        <p:txBody>
          <a:bodyPr>
            <a:normAutofit/>
          </a:bodyPr>
          <a:lstStyle/>
          <a:p>
            <a:r>
              <a:rPr lang="en-US" sz="3200" b="1" dirty="0">
                <a:solidFill>
                  <a:prstClr val="black"/>
                </a:solidFill>
                <a:ea typeface="Tahoma" panose="020B0604030504040204" pitchFamily="34" charset="0"/>
                <a:cs typeface="Tahoma" panose="020B0604030504040204" pitchFamily="34" charset="0"/>
              </a:rPr>
              <a:t>Public Sector– Civil Engineering</a:t>
            </a:r>
            <a:endParaRPr lang="en-US" sz="3200" b="1" dirty="0"/>
          </a:p>
        </p:txBody>
      </p:sp>
      <p:grpSp>
        <p:nvGrpSpPr>
          <p:cNvPr id="7" name="Group 6"/>
          <p:cNvGrpSpPr/>
          <p:nvPr/>
        </p:nvGrpSpPr>
        <p:grpSpPr>
          <a:xfrm>
            <a:off x="778676" y="1156447"/>
            <a:ext cx="10947159" cy="4670611"/>
            <a:chOff x="240794" y="1102660"/>
            <a:chExt cx="8977031" cy="3980328"/>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94" y="1102660"/>
              <a:ext cx="3914673" cy="39803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5467" y="1102660"/>
              <a:ext cx="5062358" cy="3980328"/>
            </a:xfrm>
            <a:prstGeom prst="rect">
              <a:avLst/>
            </a:prstGeom>
          </p:spPr>
        </p:pic>
      </p:grpSp>
      <p:sp>
        <p:nvSpPr>
          <p:cNvPr id="8" name="Rectangle 7"/>
          <p:cNvSpPr/>
          <p:nvPr/>
        </p:nvSpPr>
        <p:spPr>
          <a:xfrm>
            <a:off x="1782722" y="5997388"/>
            <a:ext cx="8042595" cy="646331"/>
          </a:xfrm>
          <a:prstGeom prst="rect">
            <a:avLst/>
          </a:prstGeom>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Kim, M. S., Lee, S. W., Hong, Y. K., </a:t>
            </a:r>
            <a:r>
              <a:rPr lang="en-US" dirty="0" err="1">
                <a:latin typeface="Tahoma" panose="020B0604030504040204" pitchFamily="34" charset="0"/>
                <a:ea typeface="Tahoma" panose="020B0604030504040204" pitchFamily="34" charset="0"/>
                <a:cs typeface="Tahoma" panose="020B0604030504040204" pitchFamily="34" charset="0"/>
              </a:rPr>
              <a:t>Baek</a:t>
            </a:r>
            <a:r>
              <a:rPr lang="en-US" dirty="0">
                <a:latin typeface="Tahoma" panose="020B0604030504040204" pitchFamily="34" charset="0"/>
                <a:ea typeface="Tahoma" panose="020B0604030504040204" pitchFamily="34" charset="0"/>
                <a:cs typeface="Tahoma" panose="020B0604030504040204" pitchFamily="34" charset="0"/>
              </a:rPr>
              <a:t>, S. C., &amp; Hong, W. H. (2016). A Study on the Roof Slope Calculation of the Detached House by Utilizing UAV.</a:t>
            </a:r>
          </a:p>
        </p:txBody>
      </p:sp>
    </p:spTree>
    <p:extLst>
      <p:ext uri="{BB962C8B-B14F-4D97-AF65-F5344CB8AC3E}">
        <p14:creationId xmlns:p14="http://schemas.microsoft.com/office/powerpoint/2010/main" val="238795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A83A2-F1D2-4B2E-8DFE-BEF16AB6C1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49B698-3170-4E44-8698-7210F2859A66}"/>
              </a:ext>
            </a:extLst>
          </p:cNvPr>
          <p:cNvSpPr>
            <a:spLocks noGrp="1"/>
          </p:cNvSpPr>
          <p:nvPr>
            <p:ph idx="1"/>
          </p:nvPr>
        </p:nvSpPr>
        <p:spPr/>
        <p:txBody>
          <a:bodyPr/>
          <a:lstStyle/>
          <a:p>
            <a:r>
              <a:rPr lang="en-US" dirty="0">
                <a:hlinkClick r:id="rId2"/>
              </a:rPr>
              <a:t>https://www.amazon.com/DJI-Mavic-Air-Quadcopter-ActiveTrack-dp-B086X7QKHD/dp/B086X7QKHD</a:t>
            </a:r>
            <a:endParaRPr lang="en-US" dirty="0"/>
          </a:p>
          <a:p>
            <a:r>
              <a:rPr lang="en-US" dirty="0">
                <a:hlinkClick r:id="rId3"/>
              </a:rPr>
              <a:t>https://www.youtube.com/watch?v=nQDcDZ6rmGE</a:t>
            </a:r>
            <a:endParaRPr lang="en-US" dirty="0"/>
          </a:p>
          <a:p>
            <a:endParaRPr lang="en-US" dirty="0"/>
          </a:p>
        </p:txBody>
      </p:sp>
    </p:spTree>
    <p:extLst>
      <p:ext uri="{BB962C8B-B14F-4D97-AF65-F5344CB8AC3E}">
        <p14:creationId xmlns:p14="http://schemas.microsoft.com/office/powerpoint/2010/main" val="25969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9300"/>
          </a:xfrm>
        </p:spPr>
        <p:txBody>
          <a:bodyPr>
            <a:normAutofit/>
          </a:bodyPr>
          <a:lstStyle/>
          <a:p>
            <a:pPr algn="ctr"/>
            <a:r>
              <a:rPr lang="en-US" sz="3600" b="1"/>
              <a:t>Spectral Reflectance Signatures</a:t>
            </a:r>
          </a:p>
        </p:txBody>
      </p:sp>
      <p:pic>
        <p:nvPicPr>
          <p:cNvPr id="4" name="Picture 7" descr="sigs_targe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24150" y="1500187"/>
            <a:ext cx="6562726" cy="4540251"/>
          </a:xfrm>
        </p:spPr>
      </p:pic>
    </p:spTree>
    <p:extLst>
      <p:ext uri="{BB962C8B-B14F-4D97-AF65-F5344CB8AC3E}">
        <p14:creationId xmlns:p14="http://schemas.microsoft.com/office/powerpoint/2010/main" val="1942362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9232" y="404362"/>
            <a:ext cx="6044453" cy="1325563"/>
          </a:xfrm>
        </p:spPr>
        <p:txBody>
          <a:bodyPr>
            <a:normAutofit/>
          </a:bodyPr>
          <a:lstStyle/>
          <a:p>
            <a:r>
              <a:rPr lang="en-US" sz="3200" b="1" dirty="0"/>
              <a:t>Small Satellite Imaging Systems</a:t>
            </a:r>
            <a:r>
              <a:rPr lang="en-US" sz="3200" b="1"/>
              <a:t>: </a:t>
            </a:r>
            <a:br>
              <a:rPr lang="en-US" sz="3200" b="1"/>
            </a:br>
            <a:r>
              <a:rPr lang="en-US" sz="3200" b="1"/>
              <a:t>Constellation of Drones </a:t>
            </a:r>
            <a:r>
              <a:rPr lang="en-US" sz="3200" b="1" dirty="0"/>
              <a:t>in Space</a:t>
            </a:r>
          </a:p>
        </p:txBody>
      </p:sp>
      <p:pic>
        <p:nvPicPr>
          <p:cNvPr id="4" name="Content Placeholder 3"/>
          <p:cNvPicPr>
            <a:picLocks noGrp="1" noChangeAspect="1"/>
          </p:cNvPicPr>
          <p:nvPr>
            <p:ph idx="1"/>
          </p:nvPr>
        </p:nvPicPr>
        <p:blipFill>
          <a:blip r:embed="rId3"/>
          <a:stretch>
            <a:fillRect/>
          </a:stretch>
        </p:blipFill>
        <p:spPr>
          <a:xfrm>
            <a:off x="5646059" y="2097740"/>
            <a:ext cx="6545942" cy="3334871"/>
          </a:xfrm>
          <a:prstGeom prst="rect">
            <a:avLst/>
          </a:prstGeom>
        </p:spPr>
      </p:pic>
      <p:pic>
        <p:nvPicPr>
          <p:cNvPr id="5" name="Picture 4"/>
          <p:cNvPicPr>
            <a:picLocks noChangeAspect="1"/>
          </p:cNvPicPr>
          <p:nvPr/>
        </p:nvPicPr>
        <p:blipFill>
          <a:blip r:embed="rId4"/>
          <a:stretch>
            <a:fillRect/>
          </a:stretch>
        </p:blipFill>
        <p:spPr>
          <a:xfrm>
            <a:off x="1" y="2079812"/>
            <a:ext cx="5689174" cy="3370729"/>
          </a:xfrm>
          <a:prstGeom prst="rect">
            <a:avLst/>
          </a:prstGeom>
        </p:spPr>
      </p:pic>
      <p:sp>
        <p:nvSpPr>
          <p:cNvPr id="7" name="TextBox 6"/>
          <p:cNvSpPr txBox="1"/>
          <p:nvPr/>
        </p:nvSpPr>
        <p:spPr>
          <a:xfrm>
            <a:off x="207403" y="5657849"/>
            <a:ext cx="3182341" cy="830997"/>
          </a:xfrm>
          <a:prstGeom prst="rect">
            <a:avLst/>
          </a:prstGeom>
          <a:noFill/>
        </p:spPr>
        <p:txBody>
          <a:bodyPr wrap="square" rtlCol="0">
            <a:spAutoFit/>
          </a:bodyPr>
          <a:lstStyle/>
          <a:p>
            <a:r>
              <a:rPr lang="en-US" sz="2400" dirty="0"/>
              <a:t>Dove </a:t>
            </a:r>
            <a:r>
              <a:rPr lang="en-US" sz="1200" dirty="0">
                <a:hlinkClick r:id="rId5"/>
              </a:rPr>
              <a:t>https://www.satimagingcorp.com/satellite-sensors/other-satellite-sensors/dove-3m/</a:t>
            </a:r>
            <a:r>
              <a:rPr lang="en-US" sz="1200" dirty="0"/>
              <a:t> </a:t>
            </a:r>
          </a:p>
        </p:txBody>
      </p:sp>
      <p:sp>
        <p:nvSpPr>
          <p:cNvPr id="8" name="TextBox 7"/>
          <p:cNvSpPr txBox="1"/>
          <p:nvPr/>
        </p:nvSpPr>
        <p:spPr>
          <a:xfrm>
            <a:off x="8462682" y="5522259"/>
            <a:ext cx="1900518" cy="830997"/>
          </a:xfrm>
          <a:prstGeom prst="rect">
            <a:avLst/>
          </a:prstGeom>
          <a:noFill/>
        </p:spPr>
        <p:txBody>
          <a:bodyPr wrap="square" rtlCol="0">
            <a:spAutoFit/>
          </a:bodyPr>
          <a:lstStyle/>
          <a:p>
            <a:r>
              <a:rPr lang="en-US" sz="2400" dirty="0" err="1"/>
              <a:t>SkySats</a:t>
            </a:r>
            <a:r>
              <a:rPr lang="en-US" sz="2400" dirty="0"/>
              <a:t> </a:t>
            </a:r>
            <a:r>
              <a:rPr lang="en-US" sz="1200" dirty="0">
                <a:hlinkClick r:id="rId6"/>
              </a:rPr>
              <a:t>https://earth.esa.int/eogateway/missions/skysat</a:t>
            </a:r>
            <a:r>
              <a:rPr lang="en-US" sz="1200" dirty="0"/>
              <a:t> </a:t>
            </a:r>
          </a:p>
        </p:txBody>
      </p:sp>
    </p:spTree>
    <p:extLst>
      <p:ext uri="{BB962C8B-B14F-4D97-AF65-F5344CB8AC3E}">
        <p14:creationId xmlns:p14="http://schemas.microsoft.com/office/powerpoint/2010/main" val="794760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026" descr="conv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429" y="1372083"/>
            <a:ext cx="4757584" cy="1891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3" name="Picture 1028" descr="satl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306" y="3343122"/>
            <a:ext cx="4042694" cy="2843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4" name="Picture 1029" descr="shutt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52407"/>
            <a:ext cx="3619228" cy="2126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5" name="Picture 1030" descr="helicop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331260"/>
            <a:ext cx="3514165" cy="191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2551" name="Picture 1031"/>
          <p:cNvPicPr>
            <a:picLocks noChangeArrowheads="1"/>
          </p:cNvPicPr>
          <p:nvPr/>
        </p:nvPicPr>
        <p:blipFill>
          <a:blip r:embed="rId7"/>
          <a:srcRect/>
          <a:stretch>
            <a:fillRect/>
          </a:stretch>
        </p:blipFill>
        <p:spPr bwMode="auto">
          <a:xfrm>
            <a:off x="8272463" y="1364597"/>
            <a:ext cx="3919537" cy="1978678"/>
          </a:xfrm>
          <a:prstGeom prst="rect">
            <a:avLst/>
          </a:prstGeom>
          <a:noFill/>
          <a:ln w="12700">
            <a:solidFill>
              <a:schemeClr val="tx1"/>
            </a:solidFill>
            <a:miter lim="800000"/>
            <a:headEnd/>
            <a:tailEnd/>
          </a:ln>
          <a:effectLst>
            <a:outerShdw blurRad="63500" dist="107763" dir="2700000" algn="ctr" rotWithShape="0">
              <a:srgbClr val="000000">
                <a:alpha val="74998"/>
              </a:srgbClr>
            </a:outerShdw>
          </a:effectLst>
        </p:spPr>
      </p:pic>
      <p:sp>
        <p:nvSpPr>
          <p:cNvPr id="1132552" name="Text Box 1032"/>
          <p:cNvSpPr txBox="1">
            <a:spLocks noChangeArrowheads="1"/>
          </p:cNvSpPr>
          <p:nvPr/>
        </p:nvSpPr>
        <p:spPr bwMode="auto">
          <a:xfrm>
            <a:off x="5054300" y="267727"/>
            <a:ext cx="1956754" cy="646331"/>
          </a:xfrm>
          <a:prstGeom prst="rect">
            <a:avLst/>
          </a:prstGeom>
          <a:noFill/>
          <a:ln w="9525">
            <a:noFill/>
            <a:miter lim="800000"/>
            <a:headEnd/>
            <a:tailEnd/>
          </a:ln>
          <a:effectLst/>
        </p:spPr>
        <p:txBody>
          <a:bodyPr wrap="none">
            <a:spAutoFit/>
          </a:bodyP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r" eaLnBrk="1" hangingPunct="1">
              <a:spcBef>
                <a:spcPct val="50000"/>
              </a:spcBef>
              <a:defRPr/>
            </a:pPr>
            <a:r>
              <a:rPr lang="en-US" sz="3600" dirty="0">
                <a:solidFill>
                  <a:schemeClr val="tx2"/>
                </a:solidFill>
                <a:effectLst>
                  <a:outerShdw blurRad="38100" dist="38100" dir="2700000" algn="tl">
                    <a:srgbClr val="000000"/>
                  </a:outerShdw>
                </a:effectLst>
                <a:latin typeface="+mj-lt"/>
              </a:rPr>
              <a:t>Platforms</a:t>
            </a:r>
            <a:endParaRPr lang="en-US" sz="3600" dirty="0">
              <a:solidFill>
                <a:schemeClr val="tx1"/>
              </a:solidFill>
              <a:latin typeface="+mj-lt"/>
            </a:endParaRPr>
          </a:p>
        </p:txBody>
      </p:sp>
      <p:pic>
        <p:nvPicPr>
          <p:cNvPr id="4" name="Picture 3"/>
          <p:cNvPicPr>
            <a:picLocks noChangeAspect="1"/>
          </p:cNvPicPr>
          <p:nvPr/>
        </p:nvPicPr>
        <p:blipFill>
          <a:blip r:embed="rId8"/>
          <a:stretch>
            <a:fillRect/>
          </a:stretch>
        </p:blipFill>
        <p:spPr>
          <a:xfrm>
            <a:off x="3496235" y="3245224"/>
            <a:ext cx="4776228" cy="3750404"/>
          </a:xfrm>
          <a:prstGeom prst="rect">
            <a:avLst/>
          </a:prstGeom>
        </p:spPr>
      </p:pic>
    </p:spTree>
    <p:extLst>
      <p:ext uri="{BB962C8B-B14F-4D97-AF65-F5344CB8AC3E}">
        <p14:creationId xmlns:p14="http://schemas.microsoft.com/office/powerpoint/2010/main" val="1449709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1026"/>
          <p:cNvSpPr>
            <a:spLocks noGrp="1" noChangeArrowheads="1"/>
          </p:cNvSpPr>
          <p:nvPr>
            <p:ph type="ctrTitle"/>
          </p:nvPr>
        </p:nvSpPr>
        <p:spPr>
          <a:xfrm>
            <a:off x="3429000" y="545434"/>
            <a:ext cx="5029200" cy="609600"/>
          </a:xfrm>
        </p:spPr>
        <p:txBody>
          <a:bodyPr>
            <a:normAutofit/>
          </a:bodyPr>
          <a:lstStyle/>
          <a:p>
            <a:pPr>
              <a:defRPr/>
            </a:pPr>
            <a:r>
              <a:rPr lang="en-US" sz="3600" dirty="0">
                <a:effectLst>
                  <a:outerShdw blurRad="38100" dist="38100" dir="2700000" algn="tl">
                    <a:srgbClr val="000000"/>
                  </a:outerShdw>
                </a:effectLst>
                <a:ea typeface="ＭＳ Ｐゴシック" charset="0"/>
                <a:cs typeface="ＭＳ Ｐゴシック" charset="0"/>
              </a:rPr>
              <a:t>Optical Imaging Sensors</a:t>
            </a:r>
            <a:endParaRPr lang="en-US" sz="3600" dirty="0">
              <a:ea typeface="ＭＳ Ｐゴシック" charset="0"/>
              <a:cs typeface="ＭＳ Ｐゴシック" charset="0"/>
            </a:endParaRPr>
          </a:p>
        </p:txBody>
      </p:sp>
      <p:pic>
        <p:nvPicPr>
          <p:cNvPr id="37890" name="Picture 1027" descr="img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1568119"/>
            <a:ext cx="421957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1" name="Picture 1028" descr="img0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568119"/>
            <a:ext cx="4191864" cy="263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2" name="Picture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7176" y="1568119"/>
            <a:ext cx="336232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1030" descr="spot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082720"/>
            <a:ext cx="3886200" cy="246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4" name="Picture 103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9624" y="4100182"/>
            <a:ext cx="3688976" cy="2420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459" y="4073753"/>
            <a:ext cx="3514165" cy="244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156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3357563" y="561975"/>
            <a:ext cx="9183291" cy="762000"/>
          </a:xfrm>
        </p:spPr>
        <p:txBody>
          <a:bodyPr>
            <a:normAutofit/>
          </a:bodyPr>
          <a:lstStyle/>
          <a:p>
            <a:pPr eaLnBrk="1" hangingPunct="1"/>
            <a:r>
              <a:rPr lang="en-US" sz="3600" b="1" dirty="0">
                <a:effectLst>
                  <a:outerShdw blurRad="38100" dist="38100" dir="2700000" algn="tl">
                    <a:srgbClr val="000000">
                      <a:alpha val="43137"/>
                    </a:srgbClr>
                  </a:outerShdw>
                </a:effectLst>
              </a:rPr>
              <a:t>Multi-spectral Digital Image</a:t>
            </a:r>
          </a:p>
        </p:txBody>
      </p:sp>
      <p:pic>
        <p:nvPicPr>
          <p:cNvPr id="23554" name="Picture 4" descr="image_info"/>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952500" y="1399622"/>
            <a:ext cx="10287000" cy="5458379"/>
          </a:xfrm>
          <a:noFill/>
        </p:spPr>
      </p:pic>
      <p:sp>
        <p:nvSpPr>
          <p:cNvPr id="2" name="TextBox 1"/>
          <p:cNvSpPr txBox="1"/>
          <p:nvPr/>
        </p:nvSpPr>
        <p:spPr>
          <a:xfrm>
            <a:off x="1176338" y="5610225"/>
            <a:ext cx="9906000" cy="1446550"/>
          </a:xfrm>
          <a:prstGeom prst="rect">
            <a:avLst/>
          </a:prstGeom>
          <a:solidFill>
            <a:schemeClr val="bg1"/>
          </a:solidFill>
          <a:ln>
            <a:solidFill>
              <a:schemeClr val="bg1"/>
            </a:solidFill>
          </a:ln>
        </p:spPr>
        <p:txBody>
          <a:bodyPr wrap="square" rtlCol="0">
            <a:spAutoFit/>
          </a:bodyPr>
          <a:lstStyle/>
          <a:p>
            <a:endParaRPr lang="en-US" sz="8800" dirty="0"/>
          </a:p>
        </p:txBody>
      </p:sp>
    </p:spTree>
    <p:extLst>
      <p:ext uri="{BB962C8B-B14F-4D97-AF65-F5344CB8AC3E}">
        <p14:creationId xmlns:p14="http://schemas.microsoft.com/office/powerpoint/2010/main" val="2116778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9301" y="152400"/>
            <a:ext cx="8152995" cy="6858000"/>
          </a:xfrm>
          <a:prstGeom prst="rect">
            <a:avLst/>
          </a:prstGeom>
        </p:spPr>
      </p:pic>
    </p:spTree>
    <p:extLst>
      <p:ext uri="{BB962C8B-B14F-4D97-AF65-F5344CB8AC3E}">
        <p14:creationId xmlns:p14="http://schemas.microsoft.com/office/powerpoint/2010/main" val="494636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2589</TotalTime>
  <Words>2092</Words>
  <Application>Microsoft Office PowerPoint</Application>
  <PresentationFormat>Widescreen</PresentationFormat>
  <Paragraphs>208</Paragraphs>
  <Slides>50</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AvantGarde Md BT</vt:lpstr>
      <vt:lpstr>Calibri</vt:lpstr>
      <vt:lpstr>Calibri Light</vt:lpstr>
      <vt:lpstr>Tahoma</vt:lpstr>
      <vt:lpstr>Times New Roman</vt:lpstr>
      <vt:lpstr>Verdana</vt:lpstr>
      <vt:lpstr>Wingdings</vt:lpstr>
      <vt:lpstr>Office Theme</vt:lpstr>
      <vt:lpstr>Drone Imaging for Science and Public Service</vt:lpstr>
      <vt:lpstr>Presentation Overview</vt:lpstr>
      <vt:lpstr>PowerPoint Presentation</vt:lpstr>
      <vt:lpstr>Electromagnetic Radiation (EMR) as Information Link</vt:lpstr>
      <vt:lpstr>Spectral Reflectance Signatures</vt:lpstr>
      <vt:lpstr>PowerPoint Presentation</vt:lpstr>
      <vt:lpstr>Optical Imaging Sensors</vt:lpstr>
      <vt:lpstr>Multi-spectral Digital Image</vt:lpstr>
      <vt:lpstr>PowerPoint Presentation</vt:lpstr>
      <vt:lpstr>PowerPoint Presentation</vt:lpstr>
      <vt:lpstr>Platforms: Rotary-wing</vt:lpstr>
      <vt:lpstr>Platforms: Fixed-wing</vt:lpstr>
      <vt:lpstr>Controllers</vt:lpstr>
      <vt:lpstr>Sensors</vt:lpstr>
      <vt:lpstr>LIDAR – Light Detection and Ranging (Active Sensing)</vt:lpstr>
      <vt:lpstr>Software needed.</vt:lpstr>
      <vt:lpstr>Flight Planning Software</vt:lpstr>
      <vt:lpstr>PowerPoint Presentation</vt:lpstr>
      <vt:lpstr>Structure from Motion (SfM) Software</vt:lpstr>
      <vt:lpstr>Image Processing Software</vt:lpstr>
      <vt:lpstr>Advantages of Drone Imaging </vt:lpstr>
      <vt:lpstr>Challenges of Drone Imaging </vt:lpstr>
      <vt:lpstr>General Products/Applications of Drone Imaging </vt:lpstr>
      <vt:lpstr>Natural Vegetation Monitoring (Eric and cacti)</vt:lpstr>
      <vt:lpstr>Precision Agriculture</vt:lpstr>
      <vt:lpstr>PowerPoint Presentation</vt:lpstr>
      <vt:lpstr>Animal Tracking and Population Estimates </vt:lpstr>
      <vt:lpstr>3-D Earth Surface Applications</vt:lpstr>
      <vt:lpstr>3-D Urban Surface Applications</vt:lpstr>
      <vt:lpstr>Archaeological Surveys (Reconstruction)</vt:lpstr>
      <vt:lpstr>Civil Engineering (Construction)</vt:lpstr>
      <vt:lpstr>Disaster Emergency Response (Destruction)</vt:lpstr>
      <vt:lpstr>Hail Damage: Aided by Machine Learning Classifiers</vt:lpstr>
      <vt:lpstr>Infrastructure Inspection</vt:lpstr>
      <vt:lpstr>PowerPoint Presentation</vt:lpstr>
      <vt:lpstr>Wildfire – Prescribed Burn Spread </vt:lpstr>
      <vt:lpstr>Law Enforcement</vt:lpstr>
      <vt:lpstr>PowerPoint Presentation</vt:lpstr>
      <vt:lpstr>PowerPoint Presentation</vt:lpstr>
      <vt:lpstr>Rapid and Detailed Assessment of  Post-hazard Damage to Hyper-critical Infrastructure </vt:lpstr>
      <vt:lpstr>PowerPoint Presentation</vt:lpstr>
      <vt:lpstr>Repeat Station Imaging: Post-hazard Damage Assessment</vt:lpstr>
      <vt:lpstr>Repeat Station Imaging: Post-hazard Damage Assessment</vt:lpstr>
      <vt:lpstr>PowerPoint Presentation</vt:lpstr>
      <vt:lpstr>SCIENCE APPLICATIONS – Animal Detection/Tracking</vt:lpstr>
      <vt:lpstr>SCIENCE APPLICATIONS – Animal Detection/Tracking</vt:lpstr>
      <vt:lpstr>SCIENCE APPLICATIONS – Vegetation Condition</vt:lpstr>
      <vt:lpstr>Public Sector– Civil Engineering</vt:lpstr>
      <vt:lpstr>PowerPoint Presentation</vt:lpstr>
      <vt:lpstr>Small Satellite Imaging Systems:  Constellation of Drones in Space</vt:lpstr>
    </vt:vector>
  </TitlesOfParts>
  <Company>San Diego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Platforms</dc:title>
  <dc:creator>Geography</dc:creator>
  <cp:lastModifiedBy>Bob Hickey</cp:lastModifiedBy>
  <cp:revision>97</cp:revision>
  <dcterms:created xsi:type="dcterms:W3CDTF">2018-01-29T20:43:10Z</dcterms:created>
  <dcterms:modified xsi:type="dcterms:W3CDTF">2022-02-11T00:47:50Z</dcterms:modified>
</cp:coreProperties>
</file>